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0"/>
  </p:notesMasterIdLst>
  <p:sldIdLst>
    <p:sldId id="257" r:id="rId4"/>
    <p:sldId id="258" r:id="rId5"/>
    <p:sldId id="261" r:id="rId6"/>
    <p:sldId id="262" r:id="rId7"/>
    <p:sldId id="259" r:id="rId8"/>
    <p:sldId id="263" r:id="rId9"/>
    <p:sldId id="264" r:id="rId10"/>
    <p:sldId id="260" r:id="rId11"/>
    <p:sldId id="265" r:id="rId12"/>
    <p:sldId id="266" r:id="rId13"/>
    <p:sldId id="268" r:id="rId14"/>
    <p:sldId id="267" r:id="rId15"/>
    <p:sldId id="269" r:id="rId16"/>
    <p:sldId id="271" r:id="rId17"/>
    <p:sldId id="272" r:id="rId18"/>
    <p:sldId id="270" r:id="rId19"/>
  </p:sldIdLst>
  <p:sldSz cx="12192000" cy="6858000"/>
  <p:notesSz cx="6858000" cy="889158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46124"/>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46124"/>
          </a:xfrm>
          <a:prstGeom prst="rect">
            <a:avLst/>
          </a:prstGeom>
        </p:spPr>
        <p:txBody>
          <a:bodyPr vert="horz" lIns="91440" tIns="45720" rIns="91440" bIns="45720" rtlCol="0"/>
          <a:lstStyle>
            <a:lvl1pPr algn="r">
              <a:defRPr sz="1200"/>
            </a:lvl1pPr>
          </a:lstStyle>
          <a:p>
            <a:fld id="{B31DAA4D-E584-403D-97EA-4CAEA5C9B8C6}" type="datetimeFigureOut">
              <a:rPr lang="es-ES" smtClean="0"/>
              <a:t>15/05/2024</a:t>
            </a:fld>
            <a:endParaRPr lang="es-ES"/>
          </a:p>
        </p:txBody>
      </p:sp>
      <p:sp>
        <p:nvSpPr>
          <p:cNvPr id="4" name="Marcador de imagen de diapositiva 3"/>
          <p:cNvSpPr>
            <a:spLocks noGrp="1" noRot="1" noChangeAspect="1"/>
          </p:cNvSpPr>
          <p:nvPr>
            <p:ph type="sldImg" idx="2"/>
          </p:nvPr>
        </p:nvSpPr>
        <p:spPr>
          <a:xfrm>
            <a:off x="762000" y="1111250"/>
            <a:ext cx="5334000" cy="30003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279077"/>
            <a:ext cx="5486400" cy="3501063"/>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445466"/>
            <a:ext cx="2971800" cy="446123"/>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445466"/>
            <a:ext cx="2971800" cy="446123"/>
          </a:xfrm>
          <a:prstGeom prst="rect">
            <a:avLst/>
          </a:prstGeom>
        </p:spPr>
        <p:txBody>
          <a:bodyPr vert="horz" lIns="91440" tIns="45720" rIns="91440" bIns="45720" rtlCol="0" anchor="b"/>
          <a:lstStyle>
            <a:lvl1pPr algn="r">
              <a:defRPr sz="1200"/>
            </a:lvl1pPr>
          </a:lstStyle>
          <a:p>
            <a:fld id="{C5DEADF8-08CF-4320-AEFA-5C2D3D1578E5}" type="slidenum">
              <a:rPr lang="es-ES" smtClean="0"/>
              <a:t>‹Nº›</a:t>
            </a:fld>
            <a:endParaRPr lang="es-ES"/>
          </a:p>
        </p:txBody>
      </p:sp>
    </p:spTree>
    <p:extLst>
      <p:ext uri="{BB962C8B-B14F-4D97-AF65-F5344CB8AC3E}">
        <p14:creationId xmlns:p14="http://schemas.microsoft.com/office/powerpoint/2010/main" val="3629736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BED01-CC3C-4A89-A13E-8F25C23D50F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796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BED01-CC3C-4A89-A13E-8F25C23D50F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810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BED01-CC3C-4A89-A13E-8F25C23D50F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941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BED01-CC3C-4A89-A13E-8F25C23D50F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144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BED01-CC3C-4A89-A13E-8F25C23D50F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468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88ACE0E9-5737-41A6-A344-EA0A1FBC2014}" type="datetimeFigureOut">
              <a:rPr lang="es-ES" smtClean="0"/>
              <a:t>15/05/2024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2958662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88ACE0E9-5737-41A6-A344-EA0A1FBC2014}" type="datetimeFigureOut">
              <a:rPr lang="es-ES" smtClean="0"/>
              <a:t>15/05/2024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1421024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88ACE0E9-5737-41A6-A344-EA0A1FBC2014}" type="datetimeFigureOut">
              <a:rPr lang="es-ES" smtClean="0"/>
              <a:t>15/05/2024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395654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595187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4039647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664452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91066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573724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522831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986638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98105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88ACE0E9-5737-41A6-A344-EA0A1FBC2014}" type="datetimeFigureOut">
              <a:rPr lang="es-ES" smtClean="0"/>
              <a:t>15/05/2024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1252439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2247516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4077566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590965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038721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6979098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2974548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7410372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684265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991451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247430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8ACE0E9-5737-41A6-A344-EA0A1FBC2014}" type="datetimeFigureOut">
              <a:rPr lang="es-ES" smtClean="0"/>
              <a:t>15/05/2024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32090142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7843217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2550859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7548883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118614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88ACE0E9-5737-41A6-A344-EA0A1FBC2014}" type="datetimeFigureOut">
              <a:rPr lang="es-ES" smtClean="0"/>
              <a:t>15/05/2024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1601584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88ACE0E9-5737-41A6-A344-EA0A1FBC2014}" type="datetimeFigureOut">
              <a:rPr lang="es-ES" smtClean="0"/>
              <a:t>15/05/2024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3989154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88ACE0E9-5737-41A6-A344-EA0A1FBC2014}" type="datetimeFigureOut">
              <a:rPr lang="es-ES" smtClean="0"/>
              <a:t>15/05/2024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265830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8ACE0E9-5737-41A6-A344-EA0A1FBC2014}" type="datetimeFigureOut">
              <a:rPr lang="es-ES" smtClean="0"/>
              <a:t>15/05/2024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272987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8ACE0E9-5737-41A6-A344-EA0A1FBC2014}" type="datetimeFigureOut">
              <a:rPr lang="es-ES" smtClean="0"/>
              <a:t>15/05/2024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214899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8ACE0E9-5737-41A6-A344-EA0A1FBC2014}" type="datetimeFigureOut">
              <a:rPr lang="es-ES" smtClean="0"/>
              <a:t>15/05/2024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D17CA77-014E-4CD3-AE87-0F9A22398F5E}" type="slidenum">
              <a:rPr lang="es-ES" smtClean="0"/>
              <a:t>‹Nº›</a:t>
            </a:fld>
            <a:endParaRPr lang="es-ES"/>
          </a:p>
        </p:txBody>
      </p:sp>
    </p:spTree>
    <p:extLst>
      <p:ext uri="{BB962C8B-B14F-4D97-AF65-F5344CB8AC3E}">
        <p14:creationId xmlns:p14="http://schemas.microsoft.com/office/powerpoint/2010/main" val="4273417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CE0E9-5737-41A6-A344-EA0A1FBC2014}" type="datetimeFigureOut">
              <a:rPr lang="es-ES" smtClean="0"/>
              <a:t>15/05/2024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7CA77-014E-4CD3-AE87-0F9A22398F5E}" type="slidenum">
              <a:rPr lang="es-ES" smtClean="0"/>
              <a:t>‹Nº›</a:t>
            </a:fld>
            <a:endParaRPr lang="es-ES"/>
          </a:p>
        </p:txBody>
      </p:sp>
    </p:spTree>
    <p:extLst>
      <p:ext uri="{BB962C8B-B14F-4D97-AF65-F5344CB8AC3E}">
        <p14:creationId xmlns:p14="http://schemas.microsoft.com/office/powerpoint/2010/main" val="3143975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33947638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5/15/2024</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‹Nº›</a:t>
            </a:fld>
            <a:endParaRPr lang="en-US">
              <a:solidFill>
                <a:prstClr val="black">
                  <a:tint val="75000"/>
                </a:prstClr>
              </a:solidFill>
            </a:endParaRPr>
          </a:p>
        </p:txBody>
      </p:sp>
    </p:spTree>
    <p:extLst>
      <p:ext uri="{BB962C8B-B14F-4D97-AF65-F5344CB8AC3E}">
        <p14:creationId xmlns:p14="http://schemas.microsoft.com/office/powerpoint/2010/main" val="17398838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20.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385744">
            <a:off x="5614733" y="2074678"/>
            <a:ext cx="7188625" cy="3649789"/>
          </a:xfrm>
          <a:prstGeom prst="rect">
            <a:avLst/>
          </a:prstGeom>
        </p:spPr>
      </p:pic>
      <p:pic>
        <p:nvPicPr>
          <p:cNvPr id="3" name="Picture 3"/>
          <p:cNvPicPr>
            <a:picLocks noChangeAspect="1"/>
          </p:cNvPicPr>
          <p:nvPr/>
        </p:nvPicPr>
        <p:blipFill>
          <a:blip r:embed="rId3"/>
          <a:srcRect/>
          <a:stretch>
            <a:fillRect/>
          </a:stretch>
        </p:blipFill>
        <p:spPr>
          <a:xfrm>
            <a:off x="9657095" y="279400"/>
            <a:ext cx="2534905" cy="2408160"/>
          </a:xfrm>
          <a:prstGeom prst="rect">
            <a:avLst/>
          </a:prstGeom>
        </p:spPr>
      </p:pic>
      <p:sp>
        <p:nvSpPr>
          <p:cNvPr id="5" name="TextBox 5"/>
          <p:cNvSpPr txBox="1"/>
          <p:nvPr/>
        </p:nvSpPr>
        <p:spPr>
          <a:xfrm>
            <a:off x="8033562" y="4657517"/>
            <a:ext cx="3657599" cy="1205458"/>
          </a:xfrm>
          <a:prstGeom prst="rect">
            <a:avLst/>
          </a:prstGeom>
        </p:spPr>
        <p:txBody>
          <a:bodyPr wrap="square" lIns="0" tIns="0" rIns="0" bIns="0" rtlCol="0" anchor="t">
            <a:spAutoFit/>
          </a:bodyPr>
          <a:lstStyle/>
          <a:p>
            <a:pPr algn="ctr">
              <a:lnSpc>
                <a:spcPts val="4709"/>
              </a:lnSpc>
            </a:pPr>
            <a:r>
              <a:rPr lang="en-US" sz="2133" dirty="0">
                <a:solidFill>
                  <a:srgbClr val="050707"/>
                </a:solidFill>
                <a:latin typeface="Glacial Indifference"/>
              </a:rPr>
              <a:t>Miss: Natalia Rivera </a:t>
            </a:r>
          </a:p>
          <a:p>
            <a:pPr algn="ctr">
              <a:lnSpc>
                <a:spcPts val="4709"/>
              </a:lnSpc>
            </a:pPr>
            <a:r>
              <a:rPr lang="en-US" sz="2133" dirty="0">
                <a:solidFill>
                  <a:srgbClr val="050707"/>
                </a:solidFill>
                <a:latin typeface="Glacial Indifference"/>
              </a:rPr>
              <a:t>Lengua y Literatura. </a:t>
            </a:r>
          </a:p>
        </p:txBody>
      </p:sp>
      <p:pic>
        <p:nvPicPr>
          <p:cNvPr id="6" name="Picture 6"/>
          <p:cNvPicPr>
            <a:picLocks noChangeAspect="1"/>
          </p:cNvPicPr>
          <p:nvPr/>
        </p:nvPicPr>
        <p:blipFill>
          <a:blip r:embed="rId4"/>
          <a:srcRect/>
          <a:stretch>
            <a:fillRect/>
          </a:stretch>
        </p:blipFill>
        <p:spPr>
          <a:xfrm rot="2192529">
            <a:off x="5193343" y="4024882"/>
            <a:ext cx="3322623" cy="2093252"/>
          </a:xfrm>
          <a:prstGeom prst="rect">
            <a:avLst/>
          </a:prstGeom>
        </p:spPr>
      </p:pic>
      <p:sp>
        <p:nvSpPr>
          <p:cNvPr id="8" name="Rectángulo 7"/>
          <p:cNvSpPr/>
          <p:nvPr/>
        </p:nvSpPr>
        <p:spPr>
          <a:xfrm>
            <a:off x="554247" y="4554714"/>
            <a:ext cx="4817580" cy="923330"/>
          </a:xfrm>
          <a:prstGeom prst="rect">
            <a:avLst/>
          </a:prstGeom>
        </p:spPr>
        <p:txBody>
          <a:bodyPr wrap="square">
            <a:spAutoFit/>
          </a:bodyPr>
          <a:lstStyle/>
          <a:p>
            <a:pPr algn="just"/>
            <a:r>
              <a:rPr lang="es-ES" dirty="0">
                <a:solidFill>
                  <a:srgbClr val="FF0000"/>
                </a:solidFill>
              </a:rPr>
              <a:t>O.A</a:t>
            </a:r>
            <a:r>
              <a:rPr lang="es-ES" dirty="0"/>
              <a:t> Reconocer tipos de narrador según su participación en los hechos y su grado de conocimiento. </a:t>
            </a:r>
          </a:p>
        </p:txBody>
      </p:sp>
      <p:sp>
        <p:nvSpPr>
          <p:cNvPr id="12" name="Rectángulo 11"/>
          <p:cNvSpPr/>
          <p:nvPr/>
        </p:nvSpPr>
        <p:spPr>
          <a:xfrm>
            <a:off x="465572" y="1068394"/>
            <a:ext cx="5071954" cy="1938992"/>
          </a:xfrm>
          <a:prstGeom prst="rect">
            <a:avLst/>
          </a:prstGeom>
        </p:spPr>
        <p:txBody>
          <a:bodyPr wrap="square">
            <a:spAutoFit/>
          </a:bodyPr>
          <a:lstStyle/>
          <a:p>
            <a:pPr algn="ctr"/>
            <a:r>
              <a:rPr lang="es-ES" sz="6000" dirty="0">
                <a:latin typeface="Arial Rounded MT Bold" panose="020F0704030504030204" pitchFamily="34" charset="0"/>
              </a:rPr>
              <a:t>La voz del narrador</a:t>
            </a:r>
          </a:p>
        </p:txBody>
      </p:sp>
      <p:pic>
        <p:nvPicPr>
          <p:cNvPr id="13" name="Imagen 12"/>
          <p:cNvPicPr>
            <a:picLocks noChangeAspect="1"/>
          </p:cNvPicPr>
          <p:nvPr/>
        </p:nvPicPr>
        <p:blipFill>
          <a:blip r:embed="rId5"/>
          <a:stretch>
            <a:fillRect/>
          </a:stretch>
        </p:blipFill>
        <p:spPr>
          <a:xfrm>
            <a:off x="5866695" y="1209071"/>
            <a:ext cx="3275034" cy="2480838"/>
          </a:xfrm>
          <a:prstGeom prst="rect">
            <a:avLst/>
          </a:prstGeom>
        </p:spPr>
      </p:pic>
    </p:spTree>
    <p:extLst>
      <p:ext uri="{BB962C8B-B14F-4D97-AF65-F5344CB8AC3E}">
        <p14:creationId xmlns:p14="http://schemas.microsoft.com/office/powerpoint/2010/main" val="134193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378424" y="-155913"/>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371543" y="-129016"/>
            <a:ext cx="1806350" cy="1716032"/>
          </a:xfrm>
          <a:prstGeom prst="rect">
            <a:avLst/>
          </a:prstGeom>
        </p:spPr>
      </p:pic>
      <p:pic>
        <p:nvPicPr>
          <p:cNvPr id="6" name="Picture 6"/>
          <p:cNvPicPr>
            <a:picLocks noChangeAspect="1"/>
          </p:cNvPicPr>
          <p:nvPr/>
        </p:nvPicPr>
        <p:blipFill>
          <a:blip r:embed="rId4"/>
          <a:srcRect/>
          <a:stretch>
            <a:fillRect/>
          </a:stretch>
        </p:blipFill>
        <p:spPr>
          <a:xfrm rot="2192529">
            <a:off x="9355657" y="4157888"/>
            <a:ext cx="2995655" cy="1887263"/>
          </a:xfrm>
          <a:prstGeom prst="rect">
            <a:avLst/>
          </a:prstGeom>
        </p:spPr>
      </p:pic>
      <p:sp>
        <p:nvSpPr>
          <p:cNvPr id="10" name="CuadroTexto 9"/>
          <p:cNvSpPr txBox="1"/>
          <p:nvPr/>
        </p:nvSpPr>
        <p:spPr>
          <a:xfrm>
            <a:off x="1188718" y="1968228"/>
            <a:ext cx="9823269" cy="3416320"/>
          </a:xfrm>
          <a:prstGeom prst="rect">
            <a:avLst/>
          </a:prstGeom>
          <a:noFill/>
        </p:spPr>
        <p:txBody>
          <a:bodyPr wrap="square" rtlCol="0">
            <a:spAutoFit/>
          </a:bodyPr>
          <a:lstStyle/>
          <a:p>
            <a:pPr algn="just"/>
            <a:r>
              <a:rPr lang="es-ES" sz="3600" i="1" dirty="0"/>
              <a:t>“El Principito no lograba comprender para qué podrían servir, perdidos en el cielo, sobre un planeta sin casas y sin gente, un farol y un farolero. Sin embargo, </a:t>
            </a:r>
            <a:r>
              <a:rPr lang="es-ES" sz="3600" i="1" dirty="0">
                <a:solidFill>
                  <a:srgbClr val="FF0000"/>
                </a:solidFill>
              </a:rPr>
              <a:t>pensó</a:t>
            </a:r>
            <a:r>
              <a:rPr lang="es-ES" sz="3600" i="1" dirty="0"/>
              <a:t> para sí: </a:t>
            </a:r>
          </a:p>
          <a:p>
            <a:pPr algn="just"/>
            <a:r>
              <a:rPr lang="es-ES" sz="3600" i="1" dirty="0"/>
              <a:t>-Es posible que este hombre sea absurdo. Sin embargo, es menos ridículo que el rey…”</a:t>
            </a:r>
          </a:p>
        </p:txBody>
      </p:sp>
      <p:sp>
        <p:nvSpPr>
          <p:cNvPr id="3" name="CuadroTexto 2"/>
          <p:cNvSpPr txBox="1"/>
          <p:nvPr/>
        </p:nvSpPr>
        <p:spPr>
          <a:xfrm>
            <a:off x="4963886" y="1260341"/>
            <a:ext cx="3905794" cy="707886"/>
          </a:xfrm>
          <a:prstGeom prst="rect">
            <a:avLst/>
          </a:prstGeom>
          <a:noFill/>
        </p:spPr>
        <p:txBody>
          <a:bodyPr wrap="square" rtlCol="0">
            <a:spAutoFit/>
          </a:bodyPr>
          <a:lstStyle/>
          <a:p>
            <a:r>
              <a:rPr lang="es-ES" sz="4000" dirty="0"/>
              <a:t>Texto 1: </a:t>
            </a:r>
            <a:endParaRPr lang="en-US" sz="4000" dirty="0"/>
          </a:p>
        </p:txBody>
      </p:sp>
    </p:spTree>
    <p:extLst>
      <p:ext uri="{BB962C8B-B14F-4D97-AF65-F5344CB8AC3E}">
        <p14:creationId xmlns:p14="http://schemas.microsoft.com/office/powerpoint/2010/main" val="83112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378424" y="53093"/>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297985" y="-101807"/>
            <a:ext cx="1935280" cy="1838515"/>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3" name="Rectángulo 2"/>
          <p:cNvSpPr/>
          <p:nvPr/>
        </p:nvSpPr>
        <p:spPr>
          <a:xfrm>
            <a:off x="2791057" y="1718493"/>
            <a:ext cx="6096000" cy="523220"/>
          </a:xfrm>
          <a:prstGeom prst="rect">
            <a:avLst/>
          </a:prstGeom>
        </p:spPr>
        <p:txBody>
          <a:bodyPr>
            <a:spAutoFit/>
          </a:bodyPr>
          <a:lstStyle/>
          <a:p>
            <a:pPr algn="just"/>
            <a:endParaRPr lang="es-ES" sz="2800" dirty="0"/>
          </a:p>
        </p:txBody>
      </p:sp>
      <p:sp>
        <p:nvSpPr>
          <p:cNvPr id="4" name="Rectángulo 3"/>
          <p:cNvSpPr/>
          <p:nvPr/>
        </p:nvSpPr>
        <p:spPr>
          <a:xfrm>
            <a:off x="1934029" y="2059958"/>
            <a:ext cx="7997331" cy="2862322"/>
          </a:xfrm>
          <a:prstGeom prst="rect">
            <a:avLst/>
          </a:prstGeom>
        </p:spPr>
        <p:txBody>
          <a:bodyPr wrap="square">
            <a:spAutoFit/>
          </a:bodyPr>
          <a:lstStyle/>
          <a:p>
            <a:pPr algn="just"/>
            <a:r>
              <a:rPr lang="es-ES" sz="3600" i="1" dirty="0"/>
              <a:t>“Hoy ha muerto mamá. O quizás ayer. No lo </a:t>
            </a:r>
            <a:r>
              <a:rPr lang="es-ES" sz="3600" i="1" dirty="0">
                <a:solidFill>
                  <a:srgbClr val="FF0000"/>
                </a:solidFill>
              </a:rPr>
              <a:t>sé</a:t>
            </a:r>
            <a:r>
              <a:rPr lang="es-ES" sz="3600" i="1" dirty="0"/>
              <a:t>. </a:t>
            </a:r>
            <a:r>
              <a:rPr lang="es-ES" sz="3600" i="1" dirty="0">
                <a:solidFill>
                  <a:srgbClr val="FF0000"/>
                </a:solidFill>
              </a:rPr>
              <a:t>Recibí</a:t>
            </a:r>
            <a:r>
              <a:rPr lang="es-ES" sz="3600" i="1" dirty="0"/>
              <a:t> un telegrama de asilo: “falleció su madre. Entierro mañana. Sentidas condolencias”. Pero no quiere decir nada. Quizás haya sido ayer”.</a:t>
            </a:r>
          </a:p>
        </p:txBody>
      </p:sp>
      <p:sp>
        <p:nvSpPr>
          <p:cNvPr id="8" name="CuadroTexto 7"/>
          <p:cNvSpPr txBox="1"/>
          <p:nvPr/>
        </p:nvSpPr>
        <p:spPr>
          <a:xfrm>
            <a:off x="4963886" y="1260341"/>
            <a:ext cx="3905794" cy="707886"/>
          </a:xfrm>
          <a:prstGeom prst="rect">
            <a:avLst/>
          </a:prstGeom>
          <a:noFill/>
        </p:spPr>
        <p:txBody>
          <a:bodyPr wrap="square" rtlCol="0">
            <a:spAutoFit/>
          </a:bodyPr>
          <a:lstStyle/>
          <a:p>
            <a:r>
              <a:rPr lang="es-ES" sz="4000" dirty="0"/>
              <a:t>Texto 2: </a:t>
            </a:r>
            <a:endParaRPr lang="en-US" sz="4000" dirty="0"/>
          </a:p>
        </p:txBody>
      </p:sp>
    </p:spTree>
    <p:extLst>
      <p:ext uri="{BB962C8B-B14F-4D97-AF65-F5344CB8AC3E}">
        <p14:creationId xmlns:p14="http://schemas.microsoft.com/office/powerpoint/2010/main" val="595542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378424" y="-155913"/>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297985" y="-101807"/>
            <a:ext cx="1935280" cy="1838515"/>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7" name="CuadroTexto 6"/>
          <p:cNvSpPr txBox="1"/>
          <p:nvPr/>
        </p:nvSpPr>
        <p:spPr>
          <a:xfrm>
            <a:off x="2178636" y="1980103"/>
            <a:ext cx="7801387" cy="4524315"/>
          </a:xfrm>
          <a:prstGeom prst="rect">
            <a:avLst/>
          </a:prstGeom>
          <a:noFill/>
        </p:spPr>
        <p:txBody>
          <a:bodyPr wrap="square" rtlCol="0">
            <a:spAutoFit/>
          </a:bodyPr>
          <a:lstStyle/>
          <a:p>
            <a:pPr algn="just"/>
            <a:r>
              <a:rPr lang="es-ES" sz="3600" i="1" dirty="0"/>
              <a:t>“</a:t>
            </a:r>
            <a:r>
              <a:rPr lang="es-ES" sz="3600" i="1" dirty="0">
                <a:solidFill>
                  <a:srgbClr val="FF0000"/>
                </a:solidFill>
              </a:rPr>
              <a:t>él</a:t>
            </a:r>
            <a:r>
              <a:rPr lang="es-ES" sz="3600" i="1" dirty="0"/>
              <a:t> no </a:t>
            </a:r>
            <a:r>
              <a:rPr lang="es-ES" sz="3600" i="1" dirty="0">
                <a:solidFill>
                  <a:srgbClr val="FF0000"/>
                </a:solidFill>
              </a:rPr>
              <a:t>contestó</a:t>
            </a:r>
            <a:r>
              <a:rPr lang="es-ES" sz="3600" i="1" dirty="0"/>
              <a:t>, entraron en el bar. </a:t>
            </a:r>
            <a:r>
              <a:rPr lang="es-ES" sz="3600" i="1" dirty="0">
                <a:solidFill>
                  <a:srgbClr val="FF0000"/>
                </a:solidFill>
              </a:rPr>
              <a:t>Él</a:t>
            </a:r>
            <a:r>
              <a:rPr lang="es-ES" sz="3600" i="1" dirty="0"/>
              <a:t> pidió un whisky con agua; </a:t>
            </a:r>
            <a:r>
              <a:rPr lang="es-ES" sz="3600" i="1" dirty="0">
                <a:solidFill>
                  <a:srgbClr val="FF0000"/>
                </a:solidFill>
              </a:rPr>
              <a:t>ella</a:t>
            </a:r>
            <a:r>
              <a:rPr lang="es-ES" sz="3600" i="1" dirty="0"/>
              <a:t> </a:t>
            </a:r>
            <a:r>
              <a:rPr lang="es-ES" sz="3600" i="1" dirty="0">
                <a:solidFill>
                  <a:srgbClr val="FF0000"/>
                </a:solidFill>
              </a:rPr>
              <a:t>pidió</a:t>
            </a:r>
            <a:r>
              <a:rPr lang="es-ES" sz="3600" i="1" dirty="0"/>
              <a:t> un whisky con agua. </a:t>
            </a:r>
            <a:r>
              <a:rPr lang="es-ES" sz="3600" i="1" dirty="0">
                <a:solidFill>
                  <a:srgbClr val="FF0000"/>
                </a:solidFill>
              </a:rPr>
              <a:t>Él</a:t>
            </a:r>
            <a:r>
              <a:rPr lang="es-ES" sz="3600" i="1" dirty="0"/>
              <a:t> la </a:t>
            </a:r>
            <a:r>
              <a:rPr lang="es-ES" sz="3600" i="1" dirty="0">
                <a:solidFill>
                  <a:srgbClr val="FF0000"/>
                </a:solidFill>
              </a:rPr>
              <a:t>miró</a:t>
            </a:r>
            <a:r>
              <a:rPr lang="es-ES" sz="3600" i="1" dirty="0"/>
              <a:t>, ella tenía un gorro de terciopelo negro apretándole la pequeña cabeza; sus ojos se habrían, oscuros, en una zona azul; ella se fijó en la corbata de él, roja, con las pintas blancas sucias, con el nudo mal hecho”</a:t>
            </a:r>
          </a:p>
        </p:txBody>
      </p:sp>
      <p:sp>
        <p:nvSpPr>
          <p:cNvPr id="8" name="CuadroTexto 7"/>
          <p:cNvSpPr txBox="1"/>
          <p:nvPr/>
        </p:nvSpPr>
        <p:spPr>
          <a:xfrm>
            <a:off x="4963886" y="1260341"/>
            <a:ext cx="3905794" cy="707886"/>
          </a:xfrm>
          <a:prstGeom prst="rect">
            <a:avLst/>
          </a:prstGeom>
          <a:noFill/>
        </p:spPr>
        <p:txBody>
          <a:bodyPr wrap="square" rtlCol="0">
            <a:spAutoFit/>
          </a:bodyPr>
          <a:lstStyle/>
          <a:p>
            <a:r>
              <a:rPr lang="es-ES" sz="4000" dirty="0"/>
              <a:t>Texto 3: </a:t>
            </a:r>
            <a:endParaRPr lang="en-US" sz="4000" dirty="0"/>
          </a:p>
        </p:txBody>
      </p:sp>
    </p:spTree>
    <p:extLst>
      <p:ext uri="{BB962C8B-B14F-4D97-AF65-F5344CB8AC3E}">
        <p14:creationId xmlns:p14="http://schemas.microsoft.com/office/powerpoint/2010/main" val="534958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378424" y="-155913"/>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297985" y="-101807"/>
            <a:ext cx="1935280" cy="1838515"/>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7" name="CuadroTexto 6"/>
          <p:cNvSpPr txBox="1"/>
          <p:nvPr/>
        </p:nvSpPr>
        <p:spPr>
          <a:xfrm>
            <a:off x="1934030" y="2020911"/>
            <a:ext cx="7997329" cy="4524315"/>
          </a:xfrm>
          <a:prstGeom prst="rect">
            <a:avLst/>
          </a:prstGeom>
          <a:noFill/>
        </p:spPr>
        <p:txBody>
          <a:bodyPr wrap="square" rtlCol="0">
            <a:spAutoFit/>
          </a:bodyPr>
          <a:lstStyle/>
          <a:p>
            <a:pPr algn="just"/>
            <a:r>
              <a:rPr lang="es-ES" sz="3600" i="1" dirty="0"/>
              <a:t>“Hace muchos años </a:t>
            </a:r>
            <a:r>
              <a:rPr lang="es-ES" sz="3600" i="1" dirty="0">
                <a:solidFill>
                  <a:srgbClr val="FF0000"/>
                </a:solidFill>
              </a:rPr>
              <a:t>tuve</a:t>
            </a:r>
            <a:r>
              <a:rPr lang="es-ES" sz="3600" i="1" dirty="0"/>
              <a:t> un amigo que se llamaba </a:t>
            </a:r>
            <a:r>
              <a:rPr lang="es-ES" sz="3600" i="1" dirty="0" err="1"/>
              <a:t>Jim</a:t>
            </a:r>
            <a:r>
              <a:rPr lang="es-ES" sz="3600" i="1" dirty="0"/>
              <a:t>, y desde entonces nunca </a:t>
            </a:r>
            <a:r>
              <a:rPr lang="es-ES" sz="3600" i="1" dirty="0">
                <a:solidFill>
                  <a:srgbClr val="FF0000"/>
                </a:solidFill>
              </a:rPr>
              <a:t>he</a:t>
            </a:r>
            <a:r>
              <a:rPr lang="es-ES" sz="3600" i="1" dirty="0"/>
              <a:t> vuelto a ver a un norteamericano más triste. Desesperados he visto muchos. Tristes como </a:t>
            </a:r>
            <a:r>
              <a:rPr lang="es-ES" sz="3600" i="1" dirty="0" err="1"/>
              <a:t>Jim</a:t>
            </a:r>
            <a:r>
              <a:rPr lang="es-ES" sz="3600" i="1" dirty="0"/>
              <a:t>, ninguno. Una vez se marchó a Perú, en un viaje que debía durar más de seis meses, pero al cabo de poco tiempo </a:t>
            </a:r>
            <a:r>
              <a:rPr lang="es-ES" sz="3600" i="1" dirty="0">
                <a:solidFill>
                  <a:srgbClr val="FF0000"/>
                </a:solidFill>
              </a:rPr>
              <a:t>volví</a:t>
            </a:r>
            <a:r>
              <a:rPr lang="es-ES" sz="3600" i="1" dirty="0"/>
              <a:t> a verlo”.</a:t>
            </a:r>
          </a:p>
        </p:txBody>
      </p:sp>
      <p:sp>
        <p:nvSpPr>
          <p:cNvPr id="8" name="CuadroTexto 7"/>
          <p:cNvSpPr txBox="1"/>
          <p:nvPr/>
        </p:nvSpPr>
        <p:spPr>
          <a:xfrm>
            <a:off x="4963886" y="1260341"/>
            <a:ext cx="3905794" cy="707886"/>
          </a:xfrm>
          <a:prstGeom prst="rect">
            <a:avLst/>
          </a:prstGeom>
          <a:noFill/>
        </p:spPr>
        <p:txBody>
          <a:bodyPr wrap="square" rtlCol="0">
            <a:spAutoFit/>
          </a:bodyPr>
          <a:lstStyle/>
          <a:p>
            <a:r>
              <a:rPr lang="es-ES" sz="4000" dirty="0"/>
              <a:t>Texto 4: </a:t>
            </a:r>
            <a:endParaRPr lang="en-US" sz="4000" dirty="0"/>
          </a:p>
        </p:txBody>
      </p:sp>
    </p:spTree>
    <p:extLst>
      <p:ext uri="{BB962C8B-B14F-4D97-AF65-F5344CB8AC3E}">
        <p14:creationId xmlns:p14="http://schemas.microsoft.com/office/powerpoint/2010/main" val="393326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472062" y="-38347"/>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297985" y="-101807"/>
            <a:ext cx="1935280" cy="1838515"/>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8" name="CuadroTexto 7"/>
          <p:cNvSpPr txBox="1"/>
          <p:nvPr/>
        </p:nvSpPr>
        <p:spPr>
          <a:xfrm>
            <a:off x="4963886" y="1260341"/>
            <a:ext cx="3905794" cy="707886"/>
          </a:xfrm>
          <a:prstGeom prst="rect">
            <a:avLst/>
          </a:prstGeom>
          <a:noFill/>
        </p:spPr>
        <p:txBody>
          <a:bodyPr wrap="square" rtlCol="0">
            <a:spAutoFit/>
          </a:bodyPr>
          <a:lstStyle/>
          <a:p>
            <a:r>
              <a:rPr lang="es-ES" sz="4000" dirty="0"/>
              <a:t>Texto 5: </a:t>
            </a:r>
            <a:endParaRPr lang="en-US" sz="4000" dirty="0"/>
          </a:p>
        </p:txBody>
      </p:sp>
      <p:sp>
        <p:nvSpPr>
          <p:cNvPr id="4" name="Rectángulo 3"/>
          <p:cNvSpPr/>
          <p:nvPr/>
        </p:nvSpPr>
        <p:spPr>
          <a:xfrm>
            <a:off x="1828800" y="2606768"/>
            <a:ext cx="8020594" cy="3970318"/>
          </a:xfrm>
          <a:prstGeom prst="rect">
            <a:avLst/>
          </a:prstGeom>
        </p:spPr>
        <p:txBody>
          <a:bodyPr wrap="square">
            <a:spAutoFit/>
          </a:bodyPr>
          <a:lstStyle/>
          <a:p>
            <a:pPr algn="just"/>
            <a:r>
              <a:rPr lang="es-ES" sz="3600" i="1" dirty="0"/>
              <a:t>“Una noche que volvía a casa completamente embriagado, después de una de mis correrías por la ciudad, </a:t>
            </a:r>
            <a:r>
              <a:rPr lang="es-ES" sz="3600" i="1" dirty="0">
                <a:solidFill>
                  <a:srgbClr val="FF0000"/>
                </a:solidFill>
              </a:rPr>
              <a:t>me pareció </a:t>
            </a:r>
            <a:r>
              <a:rPr lang="es-ES" sz="3600" i="1" dirty="0"/>
              <a:t>que el gato evitaba </a:t>
            </a:r>
            <a:r>
              <a:rPr lang="es-ES" sz="3600" i="1" dirty="0">
                <a:solidFill>
                  <a:srgbClr val="FF0000"/>
                </a:solidFill>
              </a:rPr>
              <a:t>mi </a:t>
            </a:r>
            <a:r>
              <a:rPr lang="es-ES" sz="3600" i="1" dirty="0"/>
              <a:t>presencia. Lo</a:t>
            </a:r>
            <a:r>
              <a:rPr lang="es-ES" sz="3600" i="1" dirty="0">
                <a:solidFill>
                  <a:srgbClr val="FF0000"/>
                </a:solidFill>
              </a:rPr>
              <a:t> alcé </a:t>
            </a:r>
            <a:r>
              <a:rPr lang="es-ES" sz="3600" i="1" dirty="0"/>
              <a:t>en brazos, pero, asustado por mi violencia, </a:t>
            </a:r>
            <a:r>
              <a:rPr lang="es-ES" sz="3600" i="1" dirty="0">
                <a:solidFill>
                  <a:srgbClr val="FF0000"/>
                </a:solidFill>
              </a:rPr>
              <a:t>me mordió </a:t>
            </a:r>
            <a:r>
              <a:rPr lang="es-ES" sz="3600" i="1" dirty="0"/>
              <a:t>ligeramente en la mano”. </a:t>
            </a:r>
            <a:endParaRPr lang="en-US" sz="3600" i="1" dirty="0"/>
          </a:p>
        </p:txBody>
      </p:sp>
    </p:spTree>
    <p:extLst>
      <p:ext uri="{BB962C8B-B14F-4D97-AF65-F5344CB8AC3E}">
        <p14:creationId xmlns:p14="http://schemas.microsoft.com/office/powerpoint/2010/main" val="147509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378424" y="-155913"/>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6297985" y="-101807"/>
            <a:ext cx="1935280" cy="1838515"/>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8" name="CuadroTexto 7"/>
          <p:cNvSpPr txBox="1"/>
          <p:nvPr/>
        </p:nvSpPr>
        <p:spPr>
          <a:xfrm>
            <a:off x="4963886" y="1260341"/>
            <a:ext cx="3905794" cy="707886"/>
          </a:xfrm>
          <a:prstGeom prst="rect">
            <a:avLst/>
          </a:prstGeom>
          <a:noFill/>
        </p:spPr>
        <p:txBody>
          <a:bodyPr wrap="square" rtlCol="0">
            <a:spAutoFit/>
          </a:bodyPr>
          <a:lstStyle/>
          <a:p>
            <a:r>
              <a:rPr lang="es-ES" sz="4000" dirty="0"/>
              <a:t>Texto 6: </a:t>
            </a:r>
            <a:endParaRPr lang="en-US" sz="4000" dirty="0"/>
          </a:p>
        </p:txBody>
      </p:sp>
      <p:sp>
        <p:nvSpPr>
          <p:cNvPr id="3" name="Rectángulo 2"/>
          <p:cNvSpPr/>
          <p:nvPr/>
        </p:nvSpPr>
        <p:spPr>
          <a:xfrm>
            <a:off x="3048984" y="2715371"/>
            <a:ext cx="6096000" cy="2862322"/>
          </a:xfrm>
          <a:prstGeom prst="rect">
            <a:avLst/>
          </a:prstGeom>
        </p:spPr>
        <p:txBody>
          <a:bodyPr>
            <a:spAutoFit/>
          </a:bodyPr>
          <a:lstStyle/>
          <a:p>
            <a:pPr algn="just"/>
            <a:r>
              <a:rPr lang="es-ES" sz="3600" i="1" dirty="0"/>
              <a:t>“</a:t>
            </a:r>
            <a:r>
              <a:rPr lang="es-ES" sz="3600" i="1" dirty="0">
                <a:solidFill>
                  <a:srgbClr val="FF0000"/>
                </a:solidFill>
              </a:rPr>
              <a:t>Su </a:t>
            </a:r>
            <a:r>
              <a:rPr lang="es-ES" sz="3600" i="1" dirty="0"/>
              <a:t>luna de miel fue un largo escalofrío. Rubia, angelical y tímida, el carácter duro de </a:t>
            </a:r>
            <a:r>
              <a:rPr lang="es-ES" sz="3600" i="1" dirty="0">
                <a:solidFill>
                  <a:srgbClr val="FF0000"/>
                </a:solidFill>
              </a:rPr>
              <a:t>su marido heló </a:t>
            </a:r>
            <a:r>
              <a:rPr lang="es-ES" sz="3600" i="1" dirty="0"/>
              <a:t>sus soñadas niñerías de novia (...)”</a:t>
            </a:r>
            <a:endParaRPr lang="en-US" sz="3600" i="1" dirty="0"/>
          </a:p>
        </p:txBody>
      </p:sp>
    </p:spTree>
    <p:extLst>
      <p:ext uri="{BB962C8B-B14F-4D97-AF65-F5344CB8AC3E}">
        <p14:creationId xmlns:p14="http://schemas.microsoft.com/office/powerpoint/2010/main" val="6028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385744">
            <a:off x="5614733" y="2074678"/>
            <a:ext cx="7188625" cy="3649789"/>
          </a:xfrm>
          <a:prstGeom prst="rect">
            <a:avLst/>
          </a:prstGeom>
        </p:spPr>
      </p:pic>
      <p:pic>
        <p:nvPicPr>
          <p:cNvPr id="3" name="Picture 3"/>
          <p:cNvPicPr>
            <a:picLocks noChangeAspect="1"/>
          </p:cNvPicPr>
          <p:nvPr/>
        </p:nvPicPr>
        <p:blipFill>
          <a:blip r:embed="rId3"/>
          <a:srcRect/>
          <a:stretch>
            <a:fillRect/>
          </a:stretch>
        </p:blipFill>
        <p:spPr>
          <a:xfrm>
            <a:off x="9657095" y="279400"/>
            <a:ext cx="2534905" cy="2408160"/>
          </a:xfrm>
          <a:prstGeom prst="rect">
            <a:avLst/>
          </a:prstGeom>
        </p:spPr>
      </p:pic>
      <p:pic>
        <p:nvPicPr>
          <p:cNvPr id="6" name="Picture 6"/>
          <p:cNvPicPr>
            <a:picLocks noChangeAspect="1"/>
          </p:cNvPicPr>
          <p:nvPr/>
        </p:nvPicPr>
        <p:blipFill>
          <a:blip r:embed="rId4"/>
          <a:srcRect/>
          <a:stretch>
            <a:fillRect/>
          </a:stretch>
        </p:blipFill>
        <p:spPr>
          <a:xfrm rot="2192529">
            <a:off x="5688738" y="4625461"/>
            <a:ext cx="2628941" cy="1656232"/>
          </a:xfrm>
          <a:prstGeom prst="rect">
            <a:avLst/>
          </a:prstGeom>
        </p:spPr>
      </p:pic>
      <p:sp>
        <p:nvSpPr>
          <p:cNvPr id="10" name="CuadroTexto 9"/>
          <p:cNvSpPr txBox="1"/>
          <p:nvPr/>
        </p:nvSpPr>
        <p:spPr>
          <a:xfrm>
            <a:off x="4226062" y="94494"/>
            <a:ext cx="4976949" cy="584775"/>
          </a:xfrm>
          <a:prstGeom prst="rect">
            <a:avLst/>
          </a:prstGeom>
          <a:noFill/>
        </p:spPr>
        <p:txBody>
          <a:bodyPr wrap="square" rtlCol="0">
            <a:spAutoFit/>
          </a:bodyPr>
          <a:lstStyle/>
          <a:p>
            <a:r>
              <a:rPr lang="es-ES" sz="3200" dirty="0">
                <a:latin typeface="Monotype Corsiva" panose="03010101010201010101" pitchFamily="66" charset="0"/>
              </a:rPr>
              <a:t>Para terminar…</a:t>
            </a:r>
          </a:p>
        </p:txBody>
      </p:sp>
      <p:pic>
        <p:nvPicPr>
          <p:cNvPr id="1026" name="Picture 2" descr="Filosofía infantil.¿Por qué es importanteenseñar a los niños a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467" y="3518373"/>
            <a:ext cx="4470097" cy="2983656"/>
          </a:xfrm>
          <a:prstGeom prst="rect">
            <a:avLst/>
          </a:prstGeom>
          <a:noFill/>
          <a:extLst>
            <a:ext uri="{909E8E84-426E-40DD-AFC4-6F175D3DCCD1}">
              <a14:hiddenFill xmlns:a14="http://schemas.microsoft.com/office/drawing/2010/main">
                <a:solidFill>
                  <a:srgbClr val="FFFFFF"/>
                </a:solidFill>
              </a14:hiddenFill>
            </a:ext>
          </a:extLst>
        </p:spPr>
      </p:pic>
      <p:sp>
        <p:nvSpPr>
          <p:cNvPr id="4" name="Llamada de nube 3"/>
          <p:cNvSpPr/>
          <p:nvPr/>
        </p:nvSpPr>
        <p:spPr>
          <a:xfrm>
            <a:off x="3373181" y="878089"/>
            <a:ext cx="6012634" cy="3193383"/>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p:cNvSpPr txBox="1"/>
          <p:nvPr/>
        </p:nvSpPr>
        <p:spPr>
          <a:xfrm>
            <a:off x="4572000" y="1619794"/>
            <a:ext cx="3605349" cy="1569660"/>
          </a:xfrm>
          <a:prstGeom prst="rect">
            <a:avLst/>
          </a:prstGeom>
          <a:noFill/>
        </p:spPr>
        <p:txBody>
          <a:bodyPr wrap="square" rtlCol="0">
            <a:spAutoFit/>
          </a:bodyPr>
          <a:lstStyle/>
          <a:p>
            <a:pPr algn="just"/>
            <a:r>
              <a:rPr lang="es-ES" sz="2400" i="1" dirty="0"/>
              <a:t>¿Qué estrategias debería emplear para determinar cuál es el tipo de narrador en un relato? </a:t>
            </a:r>
          </a:p>
        </p:txBody>
      </p:sp>
    </p:spTree>
    <p:extLst>
      <p:ext uri="{BB962C8B-B14F-4D97-AF65-F5344CB8AC3E}">
        <p14:creationId xmlns:p14="http://schemas.microsoft.com/office/powerpoint/2010/main" val="998778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C0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15010" y="4880098"/>
            <a:ext cx="3797897" cy="3608001"/>
          </a:xfrm>
          <a:prstGeom prst="rect">
            <a:avLst/>
          </a:prstGeom>
        </p:spPr>
      </p:pic>
      <p:pic>
        <p:nvPicPr>
          <p:cNvPr id="3" name="Picture 3"/>
          <p:cNvPicPr>
            <a:picLocks noChangeAspect="1"/>
          </p:cNvPicPr>
          <p:nvPr/>
        </p:nvPicPr>
        <p:blipFill>
          <a:blip r:embed="rId3"/>
          <a:srcRect/>
          <a:stretch>
            <a:fillRect/>
          </a:stretch>
        </p:blipFill>
        <p:spPr>
          <a:xfrm>
            <a:off x="9409114" y="-1503099"/>
            <a:ext cx="3797897" cy="3608001"/>
          </a:xfrm>
          <a:prstGeom prst="rect">
            <a:avLst/>
          </a:prstGeom>
        </p:spPr>
      </p:pic>
      <p:pic>
        <p:nvPicPr>
          <p:cNvPr id="5" name="Picture 5"/>
          <p:cNvPicPr>
            <a:picLocks noChangeAspect="1"/>
          </p:cNvPicPr>
          <p:nvPr/>
        </p:nvPicPr>
        <p:blipFill>
          <a:blip r:embed="rId4"/>
          <a:srcRect/>
          <a:stretch>
            <a:fillRect/>
          </a:stretch>
        </p:blipFill>
        <p:spPr>
          <a:xfrm rot="10616467">
            <a:off x="9728208" y="4860587"/>
            <a:ext cx="3231123" cy="2035607"/>
          </a:xfrm>
          <a:prstGeom prst="rect">
            <a:avLst/>
          </a:prstGeom>
        </p:spPr>
      </p:pic>
      <p:pic>
        <p:nvPicPr>
          <p:cNvPr id="6" name="Picture 6"/>
          <p:cNvPicPr>
            <a:picLocks noChangeAspect="1"/>
          </p:cNvPicPr>
          <p:nvPr/>
        </p:nvPicPr>
        <p:blipFill>
          <a:blip r:embed="rId5"/>
          <a:srcRect/>
          <a:stretch>
            <a:fillRect/>
          </a:stretch>
        </p:blipFill>
        <p:spPr>
          <a:xfrm>
            <a:off x="9307514" y="-1579299"/>
            <a:ext cx="3797897" cy="3608001"/>
          </a:xfrm>
          <a:prstGeom prst="rect">
            <a:avLst/>
          </a:prstGeom>
        </p:spPr>
      </p:pic>
      <p:pic>
        <p:nvPicPr>
          <p:cNvPr id="7" name="Picture 7"/>
          <p:cNvPicPr>
            <a:picLocks noChangeAspect="1"/>
          </p:cNvPicPr>
          <p:nvPr/>
        </p:nvPicPr>
        <p:blipFill>
          <a:blip r:embed="rId5"/>
          <a:srcRect/>
          <a:stretch>
            <a:fillRect/>
          </a:stretch>
        </p:blipFill>
        <p:spPr>
          <a:xfrm>
            <a:off x="-938810" y="4778498"/>
            <a:ext cx="3797897" cy="3608001"/>
          </a:xfrm>
          <a:prstGeom prst="rect">
            <a:avLst/>
          </a:prstGeom>
        </p:spPr>
      </p:pic>
      <p:sp>
        <p:nvSpPr>
          <p:cNvPr id="42" name="Marcador de contenido 4"/>
          <p:cNvSpPr txBox="1">
            <a:spLocks/>
          </p:cNvSpPr>
          <p:nvPr/>
        </p:nvSpPr>
        <p:spPr>
          <a:xfrm>
            <a:off x="467733" y="300901"/>
            <a:ext cx="5290457" cy="395804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lang="es-CL" sz="2400" b="1" noProof="0" dirty="0">
              <a:solidFill>
                <a:schemeClr val="accent6">
                  <a:lumMod val="75000"/>
                </a:schemeClr>
              </a:solidFill>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es-CL" sz="2400" b="1" dirty="0">
                <a:solidFill>
                  <a:schemeClr val="accent6">
                    <a:lumMod val="75000"/>
                  </a:schemeClr>
                </a:solidFill>
                <a:latin typeface="Arial" panose="020B0604020202020204" pitchFamily="34" charset="0"/>
                <a:ea typeface="Calibri" panose="020F0502020204030204" pitchFamily="34" charset="0"/>
                <a:cs typeface="Times New Roman" panose="02020603050405020304" pitchFamily="18" charset="0"/>
              </a:rPr>
              <a:t>T</a:t>
            </a:r>
            <a:r>
              <a:rPr kumimoji="0" lang="es-CL" sz="2400" b="1" i="0" u="none" strike="noStrike" kern="1200" cap="none" spc="0" normalizeH="0" baseline="0" dirty="0">
                <a:ln>
                  <a:noFill/>
                </a:ln>
                <a:solidFill>
                  <a:schemeClr val="accent6">
                    <a:lumMod val="75000"/>
                  </a:schemeClr>
                </a:solidFill>
                <a:effectLst/>
                <a:uLnTx/>
                <a:uFillTx/>
                <a:latin typeface="Arial" panose="020B0604020202020204" pitchFamily="34" charset="0"/>
                <a:ea typeface="Calibri" panose="020F0502020204030204" pitchFamily="34" charset="0"/>
                <a:cs typeface="Times New Roman" panose="02020603050405020304" pitchFamily="18" charset="0"/>
              </a:rPr>
              <a:t>exto</a:t>
            </a:r>
            <a:r>
              <a:rPr kumimoji="0" lang="es-CL" sz="26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Calibri" panose="020F0502020204030204" pitchFamily="34" charset="0"/>
                <a:cs typeface="Times New Roman" panose="02020603050405020304" pitchFamily="18" charset="0"/>
              </a:rPr>
              <a:t> 1:</a:t>
            </a: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es-CL" sz="26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Aquella</a:t>
            </a:r>
            <a:r>
              <a:rPr kumimoji="0" lang="es-CL" sz="2000" b="0"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Calibri" panose="020F0502020204030204" pitchFamily="34" charset="0"/>
                <a:cs typeface="Arial" panose="020B0604020202020204" pitchFamily="34" charset="0"/>
              </a:rPr>
              <a:t> mañana fría del 10 de octubre, la señora Rosa Linda se levantó más temprano de lo habitual, llevaba en su cuello una bufanda para soportar el hielo de aquella fría mañana.  Había pasado una noche confusa, y hacia el amanecer creyó soñar que un ladrón se había metido a la casa, registró todo su cuarto y entonces comprobó que no solo fue un sueño, sino una realidad.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CL" sz="2800" b="0" i="0" u="none" strike="noStrike" kern="1200" cap="none" spc="0" normalizeH="0" baseline="0" noProof="0" dirty="0">
              <a:ln>
                <a:noFill/>
              </a:ln>
              <a:gradFill>
                <a:gsLst>
                  <a:gs pos="34000">
                    <a:sysClr val="window" lastClr="FFFFFF">
                      <a:lumMod val="93000"/>
                    </a:sysClr>
                  </a:gs>
                  <a:gs pos="0">
                    <a:sysClr val="windowText" lastClr="000000">
                      <a:lumMod val="25000"/>
                      <a:lumOff val="75000"/>
                    </a:sysClr>
                  </a:gs>
                  <a:gs pos="100000">
                    <a:srgbClr val="94D7E4">
                      <a:lumMod val="0"/>
                      <a:lumOff val="100000"/>
                    </a:srgbClr>
                  </a:gs>
                </a:gsLst>
                <a:lin ang="4800000" scaled="0"/>
              </a:gradFill>
              <a:effectLst/>
              <a:uLnTx/>
              <a:uFillTx/>
              <a:latin typeface="Corbel" panose="020B0503020204020204"/>
              <a:ea typeface="+mn-ea"/>
              <a:cs typeface="+mn-cs"/>
            </a:endParaRPr>
          </a:p>
        </p:txBody>
      </p:sp>
      <p:sp>
        <p:nvSpPr>
          <p:cNvPr id="43" name="Marcador de contenido 5"/>
          <p:cNvSpPr txBox="1">
            <a:spLocks/>
          </p:cNvSpPr>
          <p:nvPr/>
        </p:nvSpPr>
        <p:spPr>
          <a:xfrm>
            <a:off x="5964293" y="839669"/>
            <a:ext cx="5077685" cy="3698203"/>
          </a:xfrm>
          <a:prstGeom prst="rect">
            <a:avLst/>
          </a:prstGeo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lnSpc>
                <a:spcPct val="107000"/>
              </a:lnSpc>
              <a:spcAft>
                <a:spcPts val="800"/>
              </a:spcAft>
              <a:buFont typeface="Arial" pitchFamily="34" charset="0"/>
              <a:buNone/>
            </a:pPr>
            <a:r>
              <a:rPr lang="es-CL" sz="24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Texto 2: </a:t>
            </a:r>
            <a:endParaRPr lang="es-CL"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Font typeface="Arial" pitchFamily="34" charset="0"/>
              <a:buNone/>
            </a:pPr>
            <a:r>
              <a:rPr lang="es-CL" sz="2000" dirty="0">
                <a:solidFill>
                  <a:srgbClr val="002060"/>
                </a:solidFill>
                <a:latin typeface="Arial" panose="020B0604020202020204" pitchFamily="34" charset="0"/>
                <a:ea typeface="Calibri" panose="020F0502020204030204" pitchFamily="34" charset="0"/>
                <a:cs typeface="Times New Roman" panose="02020603050405020304" pitchFamily="18" charset="0"/>
              </a:rPr>
              <a:t>Aquella mañana fría del 10 de octubre, me levanté más temprano de lo habitual, me puse una bufanda para poder soportar el hielo de aquella fría mañana. Esa noche fue confusa, creí soñar que un ladrón se había metido a la casa, registré todo mi cuarto y comprobé que no fue un sueño, sino una realidad.  </a:t>
            </a:r>
            <a:endParaRPr lang="es-CL"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endParaRPr lang="es-CL" dirty="0"/>
          </a:p>
        </p:txBody>
      </p:sp>
      <p:pic>
        <p:nvPicPr>
          <p:cNvPr id="44" name="Imagen 43"/>
          <p:cNvPicPr>
            <a:picLocks noChangeAspect="1"/>
          </p:cNvPicPr>
          <p:nvPr/>
        </p:nvPicPr>
        <p:blipFill>
          <a:blip r:embed="rId6"/>
          <a:stretch>
            <a:fillRect/>
          </a:stretch>
        </p:blipFill>
        <p:spPr>
          <a:xfrm>
            <a:off x="3900860" y="4417094"/>
            <a:ext cx="3027701" cy="2165404"/>
          </a:xfrm>
          <a:prstGeom prst="rect">
            <a:avLst/>
          </a:prstGeom>
        </p:spPr>
      </p:pic>
      <p:sp>
        <p:nvSpPr>
          <p:cNvPr id="46" name="CuadroTexto 45"/>
          <p:cNvSpPr txBox="1"/>
          <p:nvPr/>
        </p:nvSpPr>
        <p:spPr>
          <a:xfrm>
            <a:off x="4226062" y="94494"/>
            <a:ext cx="4976949" cy="584775"/>
          </a:xfrm>
          <a:prstGeom prst="rect">
            <a:avLst/>
          </a:prstGeom>
          <a:noFill/>
        </p:spPr>
        <p:txBody>
          <a:bodyPr wrap="square" rtlCol="0">
            <a:spAutoFit/>
          </a:bodyPr>
          <a:lstStyle/>
          <a:p>
            <a:r>
              <a:rPr lang="es-ES" sz="3200" dirty="0">
                <a:latin typeface="Monotype Corsiva" panose="03010101010201010101" pitchFamily="66" charset="0"/>
              </a:rPr>
              <a:t>Para comenzar…</a:t>
            </a:r>
          </a:p>
        </p:txBody>
      </p:sp>
    </p:spTree>
    <p:extLst>
      <p:ext uri="{BB962C8B-B14F-4D97-AF65-F5344CB8AC3E}">
        <p14:creationId xmlns:p14="http://schemas.microsoft.com/office/powerpoint/2010/main" val="63778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0428935" y="5181411"/>
            <a:ext cx="1557992" cy="1455917"/>
          </a:xfrm>
          <a:prstGeom prst="rect">
            <a:avLst/>
          </a:prstGeom>
        </p:spPr>
      </p:pic>
      <p:pic>
        <p:nvPicPr>
          <p:cNvPr id="2" name="Imagen 1"/>
          <p:cNvPicPr>
            <a:picLocks noChangeAspect="1"/>
          </p:cNvPicPr>
          <p:nvPr/>
        </p:nvPicPr>
        <p:blipFill>
          <a:blip r:embed="rId3"/>
          <a:stretch>
            <a:fillRect/>
          </a:stretch>
        </p:blipFill>
        <p:spPr>
          <a:xfrm>
            <a:off x="694262" y="45214"/>
            <a:ext cx="10095657" cy="6567604"/>
          </a:xfrm>
          <a:prstGeom prst="rect">
            <a:avLst/>
          </a:prstGeom>
        </p:spPr>
      </p:pic>
      <p:sp>
        <p:nvSpPr>
          <p:cNvPr id="4" name="Rectángulo 3"/>
          <p:cNvSpPr/>
          <p:nvPr/>
        </p:nvSpPr>
        <p:spPr>
          <a:xfrm>
            <a:off x="836023" y="627017"/>
            <a:ext cx="4153988" cy="62701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solidFill>
                  <a:schemeClr val="tx1"/>
                </a:solidFill>
              </a:rPr>
              <a:t>Recordemos…</a:t>
            </a:r>
          </a:p>
        </p:txBody>
      </p:sp>
      <p:sp>
        <p:nvSpPr>
          <p:cNvPr id="7" name="Elipse 6"/>
          <p:cNvSpPr/>
          <p:nvPr/>
        </p:nvSpPr>
        <p:spPr>
          <a:xfrm>
            <a:off x="627018" y="1658982"/>
            <a:ext cx="3892731" cy="114953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a:solidFill>
                  <a:schemeClr val="tx1"/>
                </a:solidFill>
              </a:rPr>
              <a:t>Textos narrativos</a:t>
            </a:r>
          </a:p>
        </p:txBody>
      </p:sp>
      <p:cxnSp>
        <p:nvCxnSpPr>
          <p:cNvPr id="9" name="Conector recto de flecha 8"/>
          <p:cNvCxnSpPr>
            <a:stCxn id="7" idx="6"/>
          </p:cNvCxnSpPr>
          <p:nvPr/>
        </p:nvCxnSpPr>
        <p:spPr>
          <a:xfrm>
            <a:off x="4519749" y="2233748"/>
            <a:ext cx="32918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CuadroTexto 9"/>
          <p:cNvSpPr txBox="1"/>
          <p:nvPr/>
        </p:nvSpPr>
        <p:spPr>
          <a:xfrm>
            <a:off x="4885508" y="1482281"/>
            <a:ext cx="2272938" cy="523220"/>
          </a:xfrm>
          <a:prstGeom prst="rect">
            <a:avLst/>
          </a:prstGeom>
          <a:noFill/>
        </p:spPr>
        <p:txBody>
          <a:bodyPr wrap="square" rtlCol="0">
            <a:spAutoFit/>
          </a:bodyPr>
          <a:lstStyle/>
          <a:p>
            <a:r>
              <a:rPr lang="es-ES" sz="2800" dirty="0"/>
              <a:t>Su propósito  </a:t>
            </a:r>
          </a:p>
        </p:txBody>
      </p:sp>
      <p:sp>
        <p:nvSpPr>
          <p:cNvPr id="12" name="Rectángulo 11"/>
          <p:cNvSpPr/>
          <p:nvPr/>
        </p:nvSpPr>
        <p:spPr>
          <a:xfrm>
            <a:off x="7903029" y="1254034"/>
            <a:ext cx="3095896" cy="1639742"/>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Contar o narrar sucesos, hechos o acontecimientos.  </a:t>
            </a:r>
          </a:p>
        </p:txBody>
      </p:sp>
      <p:sp>
        <p:nvSpPr>
          <p:cNvPr id="20" name="CuadroTexto 19"/>
          <p:cNvSpPr txBox="1"/>
          <p:nvPr/>
        </p:nvSpPr>
        <p:spPr>
          <a:xfrm>
            <a:off x="8177347" y="3005574"/>
            <a:ext cx="2063932" cy="523220"/>
          </a:xfrm>
          <a:prstGeom prst="rect">
            <a:avLst/>
          </a:prstGeom>
          <a:noFill/>
        </p:spPr>
        <p:txBody>
          <a:bodyPr wrap="square" rtlCol="0">
            <a:spAutoFit/>
          </a:bodyPr>
          <a:lstStyle/>
          <a:p>
            <a:r>
              <a:rPr lang="es-ES" sz="2800" dirty="0"/>
              <a:t>Tipos</a:t>
            </a:r>
            <a:r>
              <a:rPr lang="es-ES" dirty="0"/>
              <a:t> </a:t>
            </a:r>
          </a:p>
        </p:txBody>
      </p:sp>
      <p:sp>
        <p:nvSpPr>
          <p:cNvPr id="21" name="Rectángulo 20"/>
          <p:cNvSpPr/>
          <p:nvPr/>
        </p:nvSpPr>
        <p:spPr>
          <a:xfrm>
            <a:off x="7903029" y="4055664"/>
            <a:ext cx="3213462" cy="1374130"/>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solidFill>
              </a:rPr>
              <a:t>Cuento, novela, fábula, mito y leyenda. </a:t>
            </a:r>
          </a:p>
        </p:txBody>
      </p:sp>
      <p:sp>
        <p:nvSpPr>
          <p:cNvPr id="25" name="Flecha abajo 24"/>
          <p:cNvSpPr/>
          <p:nvPr/>
        </p:nvSpPr>
        <p:spPr>
          <a:xfrm>
            <a:off x="9104811" y="3004456"/>
            <a:ext cx="509452" cy="940527"/>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CuadroTexto 28"/>
          <p:cNvSpPr txBox="1"/>
          <p:nvPr/>
        </p:nvSpPr>
        <p:spPr>
          <a:xfrm>
            <a:off x="6244047" y="5303814"/>
            <a:ext cx="1567542" cy="954107"/>
          </a:xfrm>
          <a:prstGeom prst="rect">
            <a:avLst/>
          </a:prstGeom>
          <a:noFill/>
        </p:spPr>
        <p:txBody>
          <a:bodyPr wrap="square" rtlCol="0">
            <a:spAutoFit/>
          </a:bodyPr>
          <a:lstStyle/>
          <a:p>
            <a:r>
              <a:rPr lang="es-ES" sz="2800" dirty="0"/>
              <a:t>Mundo narrativo</a:t>
            </a:r>
          </a:p>
        </p:txBody>
      </p:sp>
      <p:cxnSp>
        <p:nvCxnSpPr>
          <p:cNvPr id="31" name="Conector recto 30"/>
          <p:cNvCxnSpPr>
            <a:stCxn id="21" idx="1"/>
          </p:cNvCxnSpPr>
          <p:nvPr/>
        </p:nvCxnSpPr>
        <p:spPr>
          <a:xfrm flipH="1" flipV="1">
            <a:off x="5904411" y="4741817"/>
            <a:ext cx="1998618" cy="9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5904411" y="3559628"/>
            <a:ext cx="26126" cy="26982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Conector recto de flecha 34"/>
          <p:cNvCxnSpPr/>
          <p:nvPr/>
        </p:nvCxnSpPr>
        <p:spPr>
          <a:xfrm flipH="1">
            <a:off x="4990011" y="3528794"/>
            <a:ext cx="914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p:nvPr/>
        </p:nvCxnSpPr>
        <p:spPr>
          <a:xfrm flipH="1" flipV="1">
            <a:off x="4990011" y="6257920"/>
            <a:ext cx="92746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ángulo 41"/>
          <p:cNvSpPr/>
          <p:nvPr/>
        </p:nvSpPr>
        <p:spPr>
          <a:xfrm>
            <a:off x="3108960" y="3370217"/>
            <a:ext cx="1776548" cy="37882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Narrador</a:t>
            </a:r>
          </a:p>
        </p:txBody>
      </p:sp>
      <p:sp>
        <p:nvSpPr>
          <p:cNvPr id="43" name="Rectángulo 42"/>
          <p:cNvSpPr/>
          <p:nvPr/>
        </p:nvSpPr>
        <p:spPr>
          <a:xfrm>
            <a:off x="3115491" y="4618367"/>
            <a:ext cx="1776548" cy="37882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Personajes</a:t>
            </a:r>
          </a:p>
        </p:txBody>
      </p:sp>
      <p:sp>
        <p:nvSpPr>
          <p:cNvPr id="44" name="Rectángulo 43"/>
          <p:cNvSpPr/>
          <p:nvPr/>
        </p:nvSpPr>
        <p:spPr>
          <a:xfrm>
            <a:off x="3108960" y="4055664"/>
            <a:ext cx="1776548" cy="37882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Acontecimientos</a:t>
            </a:r>
          </a:p>
        </p:txBody>
      </p:sp>
      <p:sp>
        <p:nvSpPr>
          <p:cNvPr id="45" name="Rectángulo 44"/>
          <p:cNvSpPr/>
          <p:nvPr/>
        </p:nvSpPr>
        <p:spPr>
          <a:xfrm>
            <a:off x="3108960" y="5148442"/>
            <a:ext cx="1783079" cy="56270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Espacio / ambiente</a:t>
            </a:r>
          </a:p>
        </p:txBody>
      </p:sp>
      <p:sp>
        <p:nvSpPr>
          <p:cNvPr id="46" name="Rectángulo 45"/>
          <p:cNvSpPr/>
          <p:nvPr/>
        </p:nvSpPr>
        <p:spPr>
          <a:xfrm>
            <a:off x="3115491" y="5976569"/>
            <a:ext cx="1783079" cy="56270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Tiempo</a:t>
            </a:r>
          </a:p>
        </p:txBody>
      </p:sp>
      <p:pic>
        <p:nvPicPr>
          <p:cNvPr id="3" name="Imagen 2"/>
          <p:cNvPicPr>
            <a:picLocks noChangeAspect="1"/>
          </p:cNvPicPr>
          <p:nvPr/>
        </p:nvPicPr>
        <p:blipFill>
          <a:blip r:embed="rId4"/>
          <a:stretch>
            <a:fillRect/>
          </a:stretch>
        </p:blipFill>
        <p:spPr>
          <a:xfrm>
            <a:off x="255467" y="4545402"/>
            <a:ext cx="2435481" cy="2422663"/>
          </a:xfrm>
          <a:prstGeom prst="rect">
            <a:avLst/>
          </a:prstGeom>
        </p:spPr>
      </p:pic>
    </p:spTree>
    <p:extLst>
      <p:ext uri="{BB962C8B-B14F-4D97-AF65-F5344CB8AC3E}">
        <p14:creationId xmlns:p14="http://schemas.microsoft.com/office/powerpoint/2010/main" val="2504796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C0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15010" y="4880098"/>
            <a:ext cx="3797897" cy="3608001"/>
          </a:xfrm>
          <a:prstGeom prst="rect">
            <a:avLst/>
          </a:prstGeom>
        </p:spPr>
      </p:pic>
      <p:pic>
        <p:nvPicPr>
          <p:cNvPr id="3" name="Picture 3"/>
          <p:cNvPicPr>
            <a:picLocks noChangeAspect="1"/>
          </p:cNvPicPr>
          <p:nvPr/>
        </p:nvPicPr>
        <p:blipFill>
          <a:blip r:embed="rId3"/>
          <a:srcRect/>
          <a:stretch>
            <a:fillRect/>
          </a:stretch>
        </p:blipFill>
        <p:spPr>
          <a:xfrm>
            <a:off x="9409114" y="-1503099"/>
            <a:ext cx="3797897" cy="3608001"/>
          </a:xfrm>
          <a:prstGeom prst="rect">
            <a:avLst/>
          </a:prstGeom>
        </p:spPr>
      </p:pic>
      <p:pic>
        <p:nvPicPr>
          <p:cNvPr id="5" name="Picture 5"/>
          <p:cNvPicPr>
            <a:picLocks noChangeAspect="1"/>
          </p:cNvPicPr>
          <p:nvPr/>
        </p:nvPicPr>
        <p:blipFill>
          <a:blip r:embed="rId4"/>
          <a:srcRect/>
          <a:stretch>
            <a:fillRect/>
          </a:stretch>
        </p:blipFill>
        <p:spPr>
          <a:xfrm rot="10616467">
            <a:off x="9728208" y="4860587"/>
            <a:ext cx="3231123" cy="2035607"/>
          </a:xfrm>
          <a:prstGeom prst="rect">
            <a:avLst/>
          </a:prstGeom>
        </p:spPr>
      </p:pic>
      <p:pic>
        <p:nvPicPr>
          <p:cNvPr id="6" name="Picture 6"/>
          <p:cNvPicPr>
            <a:picLocks noChangeAspect="1"/>
          </p:cNvPicPr>
          <p:nvPr/>
        </p:nvPicPr>
        <p:blipFill>
          <a:blip r:embed="rId5"/>
          <a:srcRect/>
          <a:stretch>
            <a:fillRect/>
          </a:stretch>
        </p:blipFill>
        <p:spPr>
          <a:xfrm>
            <a:off x="9307514" y="-1579299"/>
            <a:ext cx="3797897" cy="3608001"/>
          </a:xfrm>
          <a:prstGeom prst="rect">
            <a:avLst/>
          </a:prstGeom>
        </p:spPr>
      </p:pic>
      <p:pic>
        <p:nvPicPr>
          <p:cNvPr id="7" name="Picture 7"/>
          <p:cNvPicPr>
            <a:picLocks noChangeAspect="1"/>
          </p:cNvPicPr>
          <p:nvPr/>
        </p:nvPicPr>
        <p:blipFill>
          <a:blip r:embed="rId5"/>
          <a:srcRect/>
          <a:stretch>
            <a:fillRect/>
          </a:stretch>
        </p:blipFill>
        <p:spPr>
          <a:xfrm>
            <a:off x="-938810" y="4778498"/>
            <a:ext cx="3797897" cy="3608001"/>
          </a:xfrm>
          <a:prstGeom prst="rect">
            <a:avLst/>
          </a:prstGeom>
        </p:spPr>
      </p:pic>
      <p:sp>
        <p:nvSpPr>
          <p:cNvPr id="4" name="CuadroTexto 3"/>
          <p:cNvSpPr txBox="1"/>
          <p:nvPr/>
        </p:nvSpPr>
        <p:spPr>
          <a:xfrm>
            <a:off x="3357155" y="300901"/>
            <a:ext cx="4376057" cy="1200329"/>
          </a:xfrm>
          <a:prstGeom prst="rect">
            <a:avLst/>
          </a:prstGeom>
          <a:noFill/>
        </p:spPr>
        <p:txBody>
          <a:bodyPr wrap="square" rtlCol="0">
            <a:spAutoFit/>
          </a:bodyPr>
          <a:lstStyle/>
          <a:p>
            <a:pPr algn="ctr"/>
            <a:r>
              <a:rPr lang="es-ES" sz="6000" dirty="0">
                <a:latin typeface="Monotype Corsiva" panose="03010101010201010101" pitchFamily="66" charset="0"/>
              </a:rPr>
              <a:t>Narrador</a:t>
            </a:r>
            <a:r>
              <a:rPr lang="es-ES" sz="7200" dirty="0"/>
              <a:t> </a:t>
            </a:r>
          </a:p>
        </p:txBody>
      </p:sp>
      <p:sp>
        <p:nvSpPr>
          <p:cNvPr id="11" name="Marcador de contenido 3"/>
          <p:cNvSpPr txBox="1">
            <a:spLocks/>
          </p:cNvSpPr>
          <p:nvPr/>
        </p:nvSpPr>
        <p:spPr>
          <a:xfrm>
            <a:off x="1120000" y="1825625"/>
            <a:ext cx="10233800" cy="4351338"/>
          </a:xfrm>
          <a:prstGeom prst="rect">
            <a:avLst/>
          </a:prstGeom>
        </p:spPr>
        <p:txBody>
          <a:bodyPr>
            <a:norm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buFont typeface="Arial" pitchFamily="34" charset="0"/>
              <a:buNone/>
            </a:pPr>
            <a:r>
              <a:rPr lang="es-CL" sz="3600" dirty="0">
                <a:latin typeface="Arial" panose="020B0604020202020204" pitchFamily="34" charset="0"/>
                <a:ea typeface="Calibri" panose="020F0502020204030204" pitchFamily="34" charset="0"/>
              </a:rPr>
              <a:t>Es la voz ficticia o personaje que cumple la función de contar o relatar la historia en una narración.</a:t>
            </a:r>
            <a:r>
              <a:rPr lang="es-CL" sz="3600" b="1" dirty="0">
                <a:latin typeface="Arial" panose="020B0604020202020204" pitchFamily="34" charset="0"/>
                <a:ea typeface="Calibri" panose="020F0502020204030204" pitchFamily="34" charset="0"/>
              </a:rPr>
              <a:t> </a:t>
            </a:r>
            <a:r>
              <a:rPr lang="es-CL" sz="3600" dirty="0">
                <a:latin typeface="Arial" panose="020B0604020202020204" pitchFamily="34" charset="0"/>
                <a:ea typeface="Calibri" panose="020F0502020204030204" pitchFamily="34" charset="0"/>
              </a:rPr>
              <a:t>Se clasifica en distintos tipos, según su participación en la historia y según su grado de conocimiento de los hechos. </a:t>
            </a:r>
            <a:endParaRPr lang="es-ES" sz="3600" dirty="0"/>
          </a:p>
        </p:txBody>
      </p:sp>
      <p:pic>
        <p:nvPicPr>
          <p:cNvPr id="8" name="Imagen 7"/>
          <p:cNvPicPr>
            <a:picLocks noChangeAspect="1"/>
          </p:cNvPicPr>
          <p:nvPr/>
        </p:nvPicPr>
        <p:blipFill>
          <a:blip r:embed="rId6"/>
          <a:stretch>
            <a:fillRect/>
          </a:stretch>
        </p:blipFill>
        <p:spPr>
          <a:xfrm>
            <a:off x="4841697" y="4775827"/>
            <a:ext cx="2676220" cy="1903977"/>
          </a:xfrm>
          <a:prstGeom prst="rect">
            <a:avLst/>
          </a:prstGeom>
        </p:spPr>
      </p:pic>
    </p:spTree>
    <p:extLst>
      <p:ext uri="{BB962C8B-B14F-4D97-AF65-F5344CB8AC3E}">
        <p14:creationId xmlns:p14="http://schemas.microsoft.com/office/powerpoint/2010/main" val="100920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572170">
            <a:off x="208606" y="74915"/>
            <a:ext cx="10921266" cy="6661972"/>
          </a:xfrm>
          <a:prstGeom prst="rect">
            <a:avLst/>
          </a:prstGeom>
          <a:noFill/>
        </p:spPr>
      </p:pic>
      <p:pic>
        <p:nvPicPr>
          <p:cNvPr id="5" name="Picture 5"/>
          <p:cNvPicPr>
            <a:picLocks noChangeAspect="1"/>
          </p:cNvPicPr>
          <p:nvPr/>
        </p:nvPicPr>
        <p:blipFill>
          <a:blip r:embed="rId3"/>
          <a:srcRect/>
          <a:stretch>
            <a:fillRect/>
          </a:stretch>
        </p:blipFill>
        <p:spPr>
          <a:xfrm rot="-2435941">
            <a:off x="5966836" y="20685"/>
            <a:ext cx="2515703" cy="2389917"/>
          </a:xfrm>
          <a:prstGeom prst="rect">
            <a:avLst/>
          </a:prstGeom>
        </p:spPr>
      </p:pic>
      <p:pic>
        <p:nvPicPr>
          <p:cNvPr id="6" name="Picture 6"/>
          <p:cNvPicPr>
            <a:picLocks noChangeAspect="1"/>
          </p:cNvPicPr>
          <p:nvPr/>
        </p:nvPicPr>
        <p:blipFill>
          <a:blip r:embed="rId4"/>
          <a:srcRect/>
          <a:stretch>
            <a:fillRect/>
          </a:stretch>
        </p:blipFill>
        <p:spPr>
          <a:xfrm rot="2192529">
            <a:off x="9614608" y="3648435"/>
            <a:ext cx="2995655" cy="1887263"/>
          </a:xfrm>
          <a:prstGeom prst="rect">
            <a:avLst/>
          </a:prstGeom>
        </p:spPr>
      </p:pic>
      <p:sp>
        <p:nvSpPr>
          <p:cNvPr id="23" name="Rectángulo 22"/>
          <p:cNvSpPr/>
          <p:nvPr/>
        </p:nvSpPr>
        <p:spPr>
          <a:xfrm>
            <a:off x="717452" y="478302"/>
            <a:ext cx="10636348" cy="112541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dirty="0">
                <a:solidFill>
                  <a:schemeClr val="bg1"/>
                </a:solidFill>
              </a:rPr>
              <a:t>Según su participación en los hechos</a:t>
            </a:r>
          </a:p>
        </p:txBody>
      </p:sp>
      <p:sp>
        <p:nvSpPr>
          <p:cNvPr id="31" name="Rectángulo redondeado 30"/>
          <p:cNvSpPr/>
          <p:nvPr/>
        </p:nvSpPr>
        <p:spPr>
          <a:xfrm>
            <a:off x="1933302" y="2092430"/>
            <a:ext cx="2899954" cy="16981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Fuera de la historia </a:t>
            </a:r>
          </a:p>
        </p:txBody>
      </p:sp>
      <p:sp>
        <p:nvSpPr>
          <p:cNvPr id="32" name="Rectángulo redondeado 31"/>
          <p:cNvSpPr/>
          <p:nvPr/>
        </p:nvSpPr>
        <p:spPr>
          <a:xfrm>
            <a:off x="7031424" y="2165444"/>
            <a:ext cx="3052354" cy="15997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t>Dentro de la historia </a:t>
            </a:r>
          </a:p>
        </p:txBody>
      </p:sp>
      <p:sp>
        <p:nvSpPr>
          <p:cNvPr id="33" name="Flecha abajo 32"/>
          <p:cNvSpPr/>
          <p:nvPr/>
        </p:nvSpPr>
        <p:spPr>
          <a:xfrm>
            <a:off x="2991393" y="3822114"/>
            <a:ext cx="783772" cy="91440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Flecha abajo 33"/>
          <p:cNvSpPr/>
          <p:nvPr/>
        </p:nvSpPr>
        <p:spPr>
          <a:xfrm>
            <a:off x="8230648" y="3790602"/>
            <a:ext cx="783772" cy="91440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34"/>
          <p:cNvSpPr/>
          <p:nvPr/>
        </p:nvSpPr>
        <p:spPr>
          <a:xfrm>
            <a:off x="1933302" y="4781174"/>
            <a:ext cx="3126377" cy="80989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dirty="0">
                <a:solidFill>
                  <a:srgbClr val="002060"/>
                </a:solidFill>
              </a:rPr>
              <a:t>Voz</a:t>
            </a:r>
          </a:p>
        </p:txBody>
      </p:sp>
      <p:pic>
        <p:nvPicPr>
          <p:cNvPr id="3" name="Imagen 2"/>
          <p:cNvPicPr>
            <a:picLocks noChangeAspect="1"/>
          </p:cNvPicPr>
          <p:nvPr/>
        </p:nvPicPr>
        <p:blipFill>
          <a:blip r:embed="rId5"/>
          <a:stretch>
            <a:fillRect/>
          </a:stretch>
        </p:blipFill>
        <p:spPr>
          <a:xfrm>
            <a:off x="6792711" y="4592066"/>
            <a:ext cx="3429215" cy="1372987"/>
          </a:xfrm>
          <a:prstGeom prst="rect">
            <a:avLst/>
          </a:prstGeom>
        </p:spPr>
      </p:pic>
      <p:pic>
        <p:nvPicPr>
          <p:cNvPr id="7" name="Imagen 6"/>
          <p:cNvPicPr>
            <a:picLocks noChangeAspect="1"/>
          </p:cNvPicPr>
          <p:nvPr/>
        </p:nvPicPr>
        <p:blipFill>
          <a:blip r:embed="rId6"/>
          <a:stretch>
            <a:fillRect/>
          </a:stretch>
        </p:blipFill>
        <p:spPr>
          <a:xfrm rot="20295704">
            <a:off x="899368" y="4325365"/>
            <a:ext cx="1426280" cy="1426280"/>
          </a:xfrm>
          <a:prstGeom prst="rect">
            <a:avLst/>
          </a:prstGeom>
        </p:spPr>
      </p:pic>
      <p:pic>
        <p:nvPicPr>
          <p:cNvPr id="8" name="Imagen 7"/>
          <p:cNvPicPr>
            <a:picLocks noChangeAspect="1"/>
          </p:cNvPicPr>
          <p:nvPr/>
        </p:nvPicPr>
        <p:blipFill>
          <a:blip r:embed="rId7"/>
          <a:stretch>
            <a:fillRect/>
          </a:stretch>
        </p:blipFill>
        <p:spPr>
          <a:xfrm rot="1319626">
            <a:off x="10029080" y="4315935"/>
            <a:ext cx="1505815" cy="2143246"/>
          </a:xfrm>
          <a:prstGeom prst="rect">
            <a:avLst/>
          </a:prstGeom>
        </p:spPr>
      </p:pic>
    </p:spTree>
    <p:extLst>
      <p:ext uri="{BB962C8B-B14F-4D97-AF65-F5344CB8AC3E}">
        <p14:creationId xmlns:p14="http://schemas.microsoft.com/office/powerpoint/2010/main" val="3651688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C0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15010" y="4880098"/>
            <a:ext cx="3797897" cy="3608001"/>
          </a:xfrm>
          <a:prstGeom prst="rect">
            <a:avLst/>
          </a:prstGeom>
        </p:spPr>
      </p:pic>
      <p:pic>
        <p:nvPicPr>
          <p:cNvPr id="3" name="Picture 3"/>
          <p:cNvPicPr>
            <a:picLocks noChangeAspect="1"/>
          </p:cNvPicPr>
          <p:nvPr/>
        </p:nvPicPr>
        <p:blipFill>
          <a:blip r:embed="rId3"/>
          <a:srcRect/>
          <a:stretch>
            <a:fillRect/>
          </a:stretch>
        </p:blipFill>
        <p:spPr>
          <a:xfrm>
            <a:off x="9409114" y="-1503099"/>
            <a:ext cx="3797897" cy="3608001"/>
          </a:xfrm>
          <a:prstGeom prst="rect">
            <a:avLst/>
          </a:prstGeom>
        </p:spPr>
      </p:pic>
      <p:pic>
        <p:nvPicPr>
          <p:cNvPr id="5" name="Picture 5"/>
          <p:cNvPicPr>
            <a:picLocks noChangeAspect="1"/>
          </p:cNvPicPr>
          <p:nvPr/>
        </p:nvPicPr>
        <p:blipFill>
          <a:blip r:embed="rId4"/>
          <a:srcRect/>
          <a:stretch>
            <a:fillRect/>
          </a:stretch>
        </p:blipFill>
        <p:spPr>
          <a:xfrm rot="10616467">
            <a:off x="9728208" y="4860587"/>
            <a:ext cx="3231123" cy="2035607"/>
          </a:xfrm>
          <a:prstGeom prst="rect">
            <a:avLst/>
          </a:prstGeom>
        </p:spPr>
      </p:pic>
      <p:pic>
        <p:nvPicPr>
          <p:cNvPr id="6" name="Picture 6"/>
          <p:cNvPicPr>
            <a:picLocks noChangeAspect="1"/>
          </p:cNvPicPr>
          <p:nvPr/>
        </p:nvPicPr>
        <p:blipFill>
          <a:blip r:embed="rId5"/>
          <a:srcRect/>
          <a:stretch>
            <a:fillRect/>
          </a:stretch>
        </p:blipFill>
        <p:spPr>
          <a:xfrm>
            <a:off x="9307514" y="-1579299"/>
            <a:ext cx="3797897" cy="3608001"/>
          </a:xfrm>
          <a:prstGeom prst="rect">
            <a:avLst/>
          </a:prstGeom>
        </p:spPr>
      </p:pic>
      <p:pic>
        <p:nvPicPr>
          <p:cNvPr id="7" name="Picture 7"/>
          <p:cNvPicPr>
            <a:picLocks noChangeAspect="1"/>
          </p:cNvPicPr>
          <p:nvPr/>
        </p:nvPicPr>
        <p:blipFill>
          <a:blip r:embed="rId5"/>
          <a:srcRect/>
          <a:stretch>
            <a:fillRect/>
          </a:stretch>
        </p:blipFill>
        <p:spPr>
          <a:xfrm>
            <a:off x="-938810" y="4778498"/>
            <a:ext cx="3797897" cy="3608001"/>
          </a:xfrm>
          <a:prstGeom prst="rect">
            <a:avLst/>
          </a:prstGeom>
        </p:spPr>
      </p:pic>
      <p:sp>
        <p:nvSpPr>
          <p:cNvPr id="10" name="Rectángulo 9"/>
          <p:cNvSpPr/>
          <p:nvPr/>
        </p:nvSpPr>
        <p:spPr>
          <a:xfrm>
            <a:off x="1572231" y="493212"/>
            <a:ext cx="4332849" cy="122291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dirty="0">
                <a:solidFill>
                  <a:srgbClr val="002060"/>
                </a:solidFill>
                <a:latin typeface="Monotype Corsiva" panose="03010101010201010101" pitchFamily="66" charset="0"/>
              </a:rPr>
              <a:t>Heterodiegètico</a:t>
            </a:r>
          </a:p>
          <a:p>
            <a:pPr algn="ctr"/>
            <a:r>
              <a:rPr lang="es-ES" sz="4400" dirty="0">
                <a:solidFill>
                  <a:srgbClr val="002060"/>
                </a:solidFill>
                <a:latin typeface="Monotype Corsiva" panose="03010101010201010101" pitchFamily="66" charset="0"/>
              </a:rPr>
              <a:t>(fuera)</a:t>
            </a:r>
            <a:r>
              <a:rPr lang="es-ES" sz="3200" dirty="0">
                <a:solidFill>
                  <a:srgbClr val="002060"/>
                </a:solidFill>
                <a:latin typeface="Monotype Corsiva" panose="03010101010201010101" pitchFamily="66" charset="0"/>
              </a:rPr>
              <a:t> </a:t>
            </a:r>
          </a:p>
        </p:txBody>
      </p:sp>
      <p:sp>
        <p:nvSpPr>
          <p:cNvPr id="11" name="Rectángulo 10"/>
          <p:cNvSpPr/>
          <p:nvPr/>
        </p:nvSpPr>
        <p:spPr>
          <a:xfrm>
            <a:off x="6249538" y="493212"/>
            <a:ext cx="5106573" cy="122291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dirty="0">
                <a:solidFill>
                  <a:srgbClr val="002060"/>
                </a:solidFill>
                <a:latin typeface="Monotype Corsiva" panose="03010101010201010101" pitchFamily="66" charset="0"/>
              </a:rPr>
              <a:t>Homodiegètico</a:t>
            </a:r>
          </a:p>
          <a:p>
            <a:pPr algn="ctr"/>
            <a:r>
              <a:rPr lang="es-ES" sz="4400" dirty="0">
                <a:solidFill>
                  <a:srgbClr val="002060"/>
                </a:solidFill>
                <a:latin typeface="Monotype Corsiva" panose="03010101010201010101" pitchFamily="66" charset="0"/>
              </a:rPr>
              <a:t>(dentro)</a:t>
            </a:r>
            <a:r>
              <a:rPr lang="es-ES" sz="3200" dirty="0">
                <a:solidFill>
                  <a:srgbClr val="002060"/>
                </a:solidFill>
                <a:latin typeface="Monotype Corsiva" panose="03010101010201010101" pitchFamily="66" charset="0"/>
              </a:rPr>
              <a:t> </a:t>
            </a:r>
          </a:p>
        </p:txBody>
      </p:sp>
      <p:sp>
        <p:nvSpPr>
          <p:cNvPr id="12" name="Flecha abajo 11"/>
          <p:cNvSpPr/>
          <p:nvPr/>
        </p:nvSpPr>
        <p:spPr>
          <a:xfrm>
            <a:off x="3348950" y="1716122"/>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abajo 12"/>
          <p:cNvSpPr/>
          <p:nvPr/>
        </p:nvSpPr>
        <p:spPr>
          <a:xfrm>
            <a:off x="8291514" y="1739936"/>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p:cNvSpPr/>
          <p:nvPr/>
        </p:nvSpPr>
        <p:spPr>
          <a:xfrm>
            <a:off x="1660827" y="2567403"/>
            <a:ext cx="4290646" cy="23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a:solidFill>
                  <a:schemeClr val="tx1"/>
                </a:solidFill>
                <a:latin typeface="Monotype Corsiva" panose="03010101010201010101" pitchFamily="66" charset="0"/>
              </a:rPr>
              <a:t>Emplea tercera persona gramatical para dar cuenta de los hechos. </a:t>
            </a:r>
          </a:p>
        </p:txBody>
      </p:sp>
      <p:sp>
        <p:nvSpPr>
          <p:cNvPr id="15" name="Rectángulo 14"/>
          <p:cNvSpPr/>
          <p:nvPr/>
        </p:nvSpPr>
        <p:spPr>
          <a:xfrm>
            <a:off x="6657501" y="2556085"/>
            <a:ext cx="4290646" cy="2312695"/>
          </a:xfrm>
          <a:prstGeom prst="rect">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3200" b="0" i="0" u="none" strike="noStrike" kern="0" cap="none" spc="0" normalizeH="0" baseline="0" noProof="0" dirty="0">
                <a:ln>
                  <a:noFill/>
                </a:ln>
                <a:effectLst/>
                <a:uLnTx/>
                <a:uFillTx/>
                <a:latin typeface="Monotype Corsiva" panose="03010101010201010101" pitchFamily="66" charset="0"/>
              </a:rPr>
              <a:t>Emplea primera persona gramatical y </a:t>
            </a:r>
            <a:r>
              <a:rPr kumimoji="0" lang="es-MX" sz="3200" b="0" i="0" u="none" strike="noStrike" kern="0" cap="none" spc="0" normalizeH="0" baseline="0" noProof="0" dirty="0">
                <a:ln>
                  <a:noFill/>
                </a:ln>
                <a:effectLst/>
                <a:uLnTx/>
                <a:uFillTx/>
                <a:latin typeface="Monotype Corsiva" panose="03010101010201010101" pitchFamily="66" charset="0"/>
              </a:rPr>
              <a:t>narra los hechos desde su perspectiva, como participante en ellos.</a:t>
            </a:r>
            <a:r>
              <a:rPr kumimoji="0" lang="es-ES" sz="1800" b="0" i="0" u="none" strike="noStrike" kern="0" cap="none" spc="0" normalizeH="0" baseline="0" noProof="0" dirty="0">
                <a:ln>
                  <a:noFill/>
                </a:ln>
                <a:effectLst/>
                <a:uLnTx/>
                <a:uFillTx/>
                <a:latin typeface="Monotype Corsiva" panose="03010101010201010101" pitchFamily="66" charset="0"/>
              </a:rPr>
              <a:t> </a:t>
            </a:r>
          </a:p>
        </p:txBody>
      </p:sp>
      <p:sp>
        <p:nvSpPr>
          <p:cNvPr id="16" name="Rectángulo 15"/>
          <p:cNvSpPr/>
          <p:nvPr/>
        </p:nvSpPr>
        <p:spPr>
          <a:xfrm>
            <a:off x="1109320" y="5028018"/>
            <a:ext cx="5082121" cy="155448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a:solidFill>
                  <a:schemeClr val="bg1"/>
                </a:solidFill>
              </a:rPr>
              <a:t>3º persona gramatical: </a:t>
            </a:r>
          </a:p>
          <a:p>
            <a:pPr algn="ctr"/>
            <a:r>
              <a:rPr lang="es-ES" sz="3600" dirty="0">
                <a:solidFill>
                  <a:schemeClr val="bg1"/>
                </a:solidFill>
              </a:rPr>
              <a:t>él, ella, ellos, ellas, ustedes.</a:t>
            </a:r>
          </a:p>
        </p:txBody>
      </p:sp>
      <p:sp>
        <p:nvSpPr>
          <p:cNvPr id="17" name="Rectángulo 16"/>
          <p:cNvSpPr/>
          <p:nvPr/>
        </p:nvSpPr>
        <p:spPr>
          <a:xfrm>
            <a:off x="6507611" y="5028018"/>
            <a:ext cx="5082121" cy="155448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a:solidFill>
                  <a:schemeClr val="bg1"/>
                </a:solidFill>
              </a:rPr>
              <a:t>1º persona gramatical: </a:t>
            </a:r>
          </a:p>
          <a:p>
            <a:pPr algn="ctr"/>
            <a:r>
              <a:rPr lang="es-ES" sz="3600" dirty="0">
                <a:solidFill>
                  <a:schemeClr val="bg1"/>
                </a:solidFill>
              </a:rPr>
              <a:t>Yo, nosotros, nosotras. </a:t>
            </a:r>
          </a:p>
        </p:txBody>
      </p:sp>
    </p:spTree>
    <p:extLst>
      <p:ext uri="{BB962C8B-B14F-4D97-AF65-F5344CB8AC3E}">
        <p14:creationId xmlns:p14="http://schemas.microsoft.com/office/powerpoint/2010/main" val="1054450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C0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15010" y="4880098"/>
            <a:ext cx="3797897" cy="3608001"/>
          </a:xfrm>
          <a:prstGeom prst="rect">
            <a:avLst/>
          </a:prstGeom>
        </p:spPr>
      </p:pic>
      <p:pic>
        <p:nvPicPr>
          <p:cNvPr id="3" name="Picture 3"/>
          <p:cNvPicPr>
            <a:picLocks noChangeAspect="1"/>
          </p:cNvPicPr>
          <p:nvPr/>
        </p:nvPicPr>
        <p:blipFill>
          <a:blip r:embed="rId3"/>
          <a:srcRect/>
          <a:stretch>
            <a:fillRect/>
          </a:stretch>
        </p:blipFill>
        <p:spPr>
          <a:xfrm>
            <a:off x="9409114" y="-1503099"/>
            <a:ext cx="3797897" cy="3608001"/>
          </a:xfrm>
          <a:prstGeom prst="rect">
            <a:avLst/>
          </a:prstGeom>
        </p:spPr>
      </p:pic>
      <p:pic>
        <p:nvPicPr>
          <p:cNvPr id="5" name="Picture 5"/>
          <p:cNvPicPr>
            <a:picLocks noChangeAspect="1"/>
          </p:cNvPicPr>
          <p:nvPr/>
        </p:nvPicPr>
        <p:blipFill>
          <a:blip r:embed="rId4"/>
          <a:srcRect/>
          <a:stretch>
            <a:fillRect/>
          </a:stretch>
        </p:blipFill>
        <p:spPr>
          <a:xfrm rot="10616467">
            <a:off x="10911331" y="5562556"/>
            <a:ext cx="2066741" cy="1302047"/>
          </a:xfrm>
          <a:prstGeom prst="rect">
            <a:avLst/>
          </a:prstGeom>
        </p:spPr>
      </p:pic>
      <p:pic>
        <p:nvPicPr>
          <p:cNvPr id="6" name="Picture 6"/>
          <p:cNvPicPr>
            <a:picLocks noChangeAspect="1"/>
          </p:cNvPicPr>
          <p:nvPr/>
        </p:nvPicPr>
        <p:blipFill>
          <a:blip r:embed="rId5"/>
          <a:srcRect/>
          <a:stretch>
            <a:fillRect/>
          </a:stretch>
        </p:blipFill>
        <p:spPr>
          <a:xfrm>
            <a:off x="9307514" y="-1579299"/>
            <a:ext cx="3797897" cy="3608001"/>
          </a:xfrm>
          <a:prstGeom prst="rect">
            <a:avLst/>
          </a:prstGeom>
        </p:spPr>
      </p:pic>
      <p:pic>
        <p:nvPicPr>
          <p:cNvPr id="7" name="Picture 7"/>
          <p:cNvPicPr>
            <a:picLocks noChangeAspect="1"/>
          </p:cNvPicPr>
          <p:nvPr/>
        </p:nvPicPr>
        <p:blipFill>
          <a:blip r:embed="rId5"/>
          <a:srcRect/>
          <a:stretch>
            <a:fillRect/>
          </a:stretch>
        </p:blipFill>
        <p:spPr>
          <a:xfrm>
            <a:off x="-938810" y="4778498"/>
            <a:ext cx="3797897" cy="3608001"/>
          </a:xfrm>
          <a:prstGeom prst="rect">
            <a:avLst/>
          </a:prstGeom>
        </p:spPr>
      </p:pic>
      <p:sp>
        <p:nvSpPr>
          <p:cNvPr id="10" name="CuadroTexto 9"/>
          <p:cNvSpPr txBox="1"/>
          <p:nvPr/>
        </p:nvSpPr>
        <p:spPr>
          <a:xfrm>
            <a:off x="6207018" y="2612176"/>
            <a:ext cx="4676503" cy="3108543"/>
          </a:xfrm>
          <a:prstGeom prst="rect">
            <a:avLst/>
          </a:prstGeom>
          <a:noFill/>
        </p:spPr>
        <p:txBody>
          <a:bodyPr wrap="square" rtlCol="0">
            <a:spAutoFit/>
          </a:bodyPr>
          <a:lstStyle/>
          <a:p>
            <a:pPr algn="just"/>
            <a:r>
              <a:rPr lang="es-ES" sz="2800" dirty="0"/>
              <a:t>“―Entre Antioquia y Sopetrán, en las orillas del río Cauca estaba </a:t>
            </a:r>
            <a:r>
              <a:rPr lang="es-ES" sz="2800" b="1" u="sng" dirty="0">
                <a:solidFill>
                  <a:srgbClr val="FF0000"/>
                </a:solidFill>
              </a:rPr>
              <a:t>yo</a:t>
            </a:r>
            <a:r>
              <a:rPr lang="es-ES" sz="2800" dirty="0"/>
              <a:t> </a:t>
            </a:r>
            <a:r>
              <a:rPr lang="es-ES" sz="2800" u="sng" dirty="0">
                <a:solidFill>
                  <a:srgbClr val="FF0000"/>
                </a:solidFill>
              </a:rPr>
              <a:t>fundando</a:t>
            </a:r>
            <a:r>
              <a:rPr lang="es-ES" sz="2800" dirty="0"/>
              <a:t> una hacienda. </a:t>
            </a:r>
            <a:r>
              <a:rPr lang="es-ES" sz="2800" u="sng" dirty="0">
                <a:solidFill>
                  <a:srgbClr val="FF0000"/>
                </a:solidFill>
              </a:rPr>
              <a:t>Me</a:t>
            </a:r>
            <a:r>
              <a:rPr lang="es-ES" sz="2800" dirty="0"/>
              <a:t> acompañaba en calidad de mayordomo Simón Pérez, que era todo un hombre (…)”</a:t>
            </a:r>
          </a:p>
        </p:txBody>
      </p:sp>
      <p:sp>
        <p:nvSpPr>
          <p:cNvPr id="11" name="CuadroTexto 10"/>
          <p:cNvSpPr txBox="1"/>
          <p:nvPr/>
        </p:nvSpPr>
        <p:spPr>
          <a:xfrm>
            <a:off x="862166" y="1057904"/>
            <a:ext cx="4820195" cy="3108543"/>
          </a:xfrm>
          <a:prstGeom prst="rect">
            <a:avLst/>
          </a:prstGeom>
          <a:noFill/>
        </p:spPr>
        <p:txBody>
          <a:bodyPr wrap="square" rtlCol="0">
            <a:spAutoFit/>
          </a:bodyPr>
          <a:lstStyle/>
          <a:p>
            <a:pPr algn="just"/>
            <a:r>
              <a:rPr lang="es-ES" sz="2800" dirty="0"/>
              <a:t>“Fue entonces cuando se torció el tobillo [...] </a:t>
            </a:r>
            <a:r>
              <a:rPr lang="es-ES" sz="2800" u="sng" dirty="0">
                <a:solidFill>
                  <a:srgbClr val="FF0000"/>
                </a:solidFill>
              </a:rPr>
              <a:t>Cayó</a:t>
            </a:r>
            <a:r>
              <a:rPr lang="es-ES" sz="2800" dirty="0"/>
              <a:t> en mala posición: el empeine del pie izquierdo </a:t>
            </a:r>
            <a:r>
              <a:rPr lang="es-ES" sz="2800" u="sng" dirty="0">
                <a:solidFill>
                  <a:srgbClr val="FF0000"/>
                </a:solidFill>
              </a:rPr>
              <a:t>cargó</a:t>
            </a:r>
            <a:r>
              <a:rPr lang="es-ES" sz="2800" dirty="0"/>
              <a:t> con todo el peso del cuerpo. Al pronto </a:t>
            </a:r>
            <a:r>
              <a:rPr lang="es-ES" sz="2800" u="sng" dirty="0">
                <a:solidFill>
                  <a:srgbClr val="FF0000"/>
                </a:solidFill>
              </a:rPr>
              <a:t>sintió</a:t>
            </a:r>
            <a:r>
              <a:rPr lang="es-ES" sz="2800" dirty="0"/>
              <a:t> un dolor agudísimo; </a:t>
            </a:r>
            <a:r>
              <a:rPr lang="es-ES" sz="2800" u="sng" dirty="0">
                <a:solidFill>
                  <a:srgbClr val="FF0000"/>
                </a:solidFill>
              </a:rPr>
              <a:t>pensó </a:t>
            </a:r>
            <a:r>
              <a:rPr lang="es-ES" sz="2800" dirty="0"/>
              <a:t>que se había roto el pie. </a:t>
            </a:r>
          </a:p>
        </p:txBody>
      </p:sp>
      <p:sp>
        <p:nvSpPr>
          <p:cNvPr id="4" name="Rectángulo 3"/>
          <p:cNvSpPr/>
          <p:nvPr/>
        </p:nvSpPr>
        <p:spPr>
          <a:xfrm>
            <a:off x="6831874" y="352965"/>
            <a:ext cx="2899955" cy="70493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Monotype Corsiva" panose="03010101010201010101" pitchFamily="66" charset="0"/>
              </a:rPr>
              <a:t>Ejemplos: </a:t>
            </a:r>
          </a:p>
        </p:txBody>
      </p:sp>
    </p:spTree>
    <p:extLst>
      <p:ext uri="{BB962C8B-B14F-4D97-AF65-F5344CB8AC3E}">
        <p14:creationId xmlns:p14="http://schemas.microsoft.com/office/powerpoint/2010/main" val="1971458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1941268">
            <a:off x="7511303" y="1516078"/>
            <a:ext cx="3853808" cy="2427899"/>
          </a:xfrm>
          <a:prstGeom prst="rect">
            <a:avLst/>
          </a:prstGeom>
        </p:spPr>
      </p:pic>
      <p:pic>
        <p:nvPicPr>
          <p:cNvPr id="7" name="Picture 7"/>
          <p:cNvPicPr>
            <a:picLocks noChangeAspect="1"/>
          </p:cNvPicPr>
          <p:nvPr/>
        </p:nvPicPr>
        <p:blipFill>
          <a:blip r:embed="rId3"/>
          <a:srcRect/>
          <a:stretch>
            <a:fillRect/>
          </a:stretch>
        </p:blipFill>
        <p:spPr>
          <a:xfrm rot="-2435941">
            <a:off x="126621" y="-705033"/>
            <a:ext cx="4169584" cy="3961105"/>
          </a:xfrm>
          <a:prstGeom prst="rect">
            <a:avLst/>
          </a:prstGeom>
        </p:spPr>
      </p:pic>
      <p:sp>
        <p:nvSpPr>
          <p:cNvPr id="10" name="Rectángulo 9"/>
          <p:cNvSpPr/>
          <p:nvPr/>
        </p:nvSpPr>
        <p:spPr>
          <a:xfrm>
            <a:off x="717452" y="478303"/>
            <a:ext cx="10636348" cy="84573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dirty="0">
                <a:solidFill>
                  <a:schemeClr val="bg1"/>
                </a:solidFill>
              </a:rPr>
              <a:t>Según su grado de conocimiento</a:t>
            </a:r>
          </a:p>
        </p:txBody>
      </p:sp>
      <p:sp>
        <p:nvSpPr>
          <p:cNvPr id="11" name="Rectángulo 10"/>
          <p:cNvSpPr/>
          <p:nvPr/>
        </p:nvSpPr>
        <p:spPr>
          <a:xfrm>
            <a:off x="2487223" y="1567470"/>
            <a:ext cx="3066641" cy="96496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rgbClr val="002060"/>
                </a:solidFill>
                <a:latin typeface="Monotype Corsiva" panose="03010101010201010101" pitchFamily="66" charset="0"/>
              </a:rPr>
              <a:t>Heterodiegètico</a:t>
            </a:r>
          </a:p>
          <a:p>
            <a:pPr algn="ctr"/>
            <a:r>
              <a:rPr lang="es-ES" sz="3200" dirty="0">
                <a:solidFill>
                  <a:srgbClr val="002060"/>
                </a:solidFill>
                <a:latin typeface="Monotype Corsiva" panose="03010101010201010101" pitchFamily="66" charset="0"/>
              </a:rPr>
              <a:t>(fuera) </a:t>
            </a:r>
          </a:p>
        </p:txBody>
      </p:sp>
      <p:sp>
        <p:nvSpPr>
          <p:cNvPr id="12" name="Rectángulo 11"/>
          <p:cNvSpPr/>
          <p:nvPr/>
        </p:nvSpPr>
        <p:spPr>
          <a:xfrm>
            <a:off x="6861286" y="1567469"/>
            <a:ext cx="3268954" cy="96496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rgbClr val="002060"/>
                </a:solidFill>
                <a:latin typeface="Monotype Corsiva" panose="03010101010201010101" pitchFamily="66" charset="0"/>
              </a:rPr>
              <a:t>Homodiegètico</a:t>
            </a:r>
          </a:p>
          <a:p>
            <a:pPr algn="ctr"/>
            <a:r>
              <a:rPr lang="es-ES" sz="3200" dirty="0">
                <a:solidFill>
                  <a:srgbClr val="002060"/>
                </a:solidFill>
                <a:latin typeface="Monotype Corsiva" panose="03010101010201010101" pitchFamily="66" charset="0"/>
              </a:rPr>
              <a:t>(dentro-personaje) </a:t>
            </a:r>
          </a:p>
        </p:txBody>
      </p:sp>
      <p:sp>
        <p:nvSpPr>
          <p:cNvPr id="13" name="Flecha abajo 12"/>
          <p:cNvSpPr/>
          <p:nvPr/>
        </p:nvSpPr>
        <p:spPr>
          <a:xfrm rot="2756787">
            <a:off x="2667601" y="2584003"/>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abajo 13"/>
          <p:cNvSpPr/>
          <p:nvPr/>
        </p:nvSpPr>
        <p:spPr>
          <a:xfrm rot="19257079">
            <a:off x="3978086" y="2573110"/>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abajo 14"/>
          <p:cNvSpPr/>
          <p:nvPr/>
        </p:nvSpPr>
        <p:spPr>
          <a:xfrm rot="2756787">
            <a:off x="7501273" y="2562216"/>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lecha abajo 15"/>
          <p:cNvSpPr/>
          <p:nvPr/>
        </p:nvSpPr>
        <p:spPr>
          <a:xfrm rot="19257079">
            <a:off x="8721192" y="2573110"/>
            <a:ext cx="914400" cy="72993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Elipse 2"/>
          <p:cNvSpPr/>
          <p:nvPr/>
        </p:nvSpPr>
        <p:spPr>
          <a:xfrm>
            <a:off x="1028930" y="3208904"/>
            <a:ext cx="2475675" cy="71669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Omnisciente</a:t>
            </a:r>
          </a:p>
        </p:txBody>
      </p:sp>
      <p:sp>
        <p:nvSpPr>
          <p:cNvPr id="17" name="Elipse 16"/>
          <p:cNvSpPr/>
          <p:nvPr/>
        </p:nvSpPr>
        <p:spPr>
          <a:xfrm>
            <a:off x="3611484" y="3257503"/>
            <a:ext cx="2475675" cy="716696"/>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 Objetivo </a:t>
            </a:r>
          </a:p>
        </p:txBody>
      </p:sp>
      <p:sp>
        <p:nvSpPr>
          <p:cNvPr id="18" name="Elipse 17"/>
          <p:cNvSpPr/>
          <p:nvPr/>
        </p:nvSpPr>
        <p:spPr>
          <a:xfrm>
            <a:off x="6316373" y="3265714"/>
            <a:ext cx="2475675" cy="71669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Protagonista</a:t>
            </a:r>
          </a:p>
        </p:txBody>
      </p:sp>
      <p:sp>
        <p:nvSpPr>
          <p:cNvPr id="19" name="Elipse 18"/>
          <p:cNvSpPr/>
          <p:nvPr/>
        </p:nvSpPr>
        <p:spPr>
          <a:xfrm>
            <a:off x="8934567" y="3208904"/>
            <a:ext cx="2475675" cy="716696"/>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Testigo</a:t>
            </a:r>
          </a:p>
        </p:txBody>
      </p:sp>
      <p:sp>
        <p:nvSpPr>
          <p:cNvPr id="20" name="Flecha abajo 19"/>
          <p:cNvSpPr/>
          <p:nvPr/>
        </p:nvSpPr>
        <p:spPr>
          <a:xfrm>
            <a:off x="1809567" y="3925601"/>
            <a:ext cx="578357" cy="53474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248194" y="4489732"/>
            <a:ext cx="3216217" cy="104653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Conocimiento ilimitado. Sabe todo lo que sucede, piensan y sienten los personajes.  </a:t>
            </a:r>
          </a:p>
        </p:txBody>
      </p:sp>
      <p:sp>
        <p:nvSpPr>
          <p:cNvPr id="21" name="Rectángulo 20"/>
          <p:cNvSpPr/>
          <p:nvPr/>
        </p:nvSpPr>
        <p:spPr>
          <a:xfrm>
            <a:off x="3611484" y="4489732"/>
            <a:ext cx="2590792" cy="104653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Conocimiento relativo. </a:t>
            </a:r>
          </a:p>
          <a:p>
            <a:pPr algn="ctr"/>
            <a:r>
              <a:rPr lang="es-ES" dirty="0"/>
              <a:t>Describe solo lo que ve. </a:t>
            </a:r>
          </a:p>
        </p:txBody>
      </p:sp>
      <p:sp>
        <p:nvSpPr>
          <p:cNvPr id="22" name="Flecha abajo 21"/>
          <p:cNvSpPr/>
          <p:nvPr/>
        </p:nvSpPr>
        <p:spPr>
          <a:xfrm>
            <a:off x="4541652" y="3996039"/>
            <a:ext cx="533728" cy="5015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p:cNvPicPr>
            <a:picLocks noChangeAspect="1"/>
          </p:cNvPicPr>
          <p:nvPr/>
        </p:nvPicPr>
        <p:blipFill>
          <a:blip r:embed="rId4"/>
          <a:stretch>
            <a:fillRect/>
          </a:stretch>
        </p:blipFill>
        <p:spPr>
          <a:xfrm>
            <a:off x="1306286" y="5708468"/>
            <a:ext cx="1331832" cy="1046957"/>
          </a:xfrm>
          <a:prstGeom prst="rect">
            <a:avLst/>
          </a:prstGeom>
        </p:spPr>
      </p:pic>
      <p:pic>
        <p:nvPicPr>
          <p:cNvPr id="24" name="Imagen 23"/>
          <p:cNvPicPr>
            <a:picLocks noChangeAspect="1"/>
          </p:cNvPicPr>
          <p:nvPr/>
        </p:nvPicPr>
        <p:blipFill>
          <a:blip r:embed="rId5"/>
          <a:stretch>
            <a:fillRect/>
          </a:stretch>
        </p:blipFill>
        <p:spPr>
          <a:xfrm>
            <a:off x="4237610" y="5698128"/>
            <a:ext cx="926646" cy="963873"/>
          </a:xfrm>
          <a:prstGeom prst="rect">
            <a:avLst/>
          </a:prstGeom>
        </p:spPr>
      </p:pic>
      <p:sp>
        <p:nvSpPr>
          <p:cNvPr id="25" name="Flecha abajo 24"/>
          <p:cNvSpPr/>
          <p:nvPr/>
        </p:nvSpPr>
        <p:spPr>
          <a:xfrm>
            <a:off x="7417921" y="3982410"/>
            <a:ext cx="533728" cy="5015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p:cNvSpPr/>
          <p:nvPr/>
        </p:nvSpPr>
        <p:spPr>
          <a:xfrm>
            <a:off x="6448927" y="4473209"/>
            <a:ext cx="2210565" cy="94919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Cuenta su propia historia.  </a:t>
            </a:r>
          </a:p>
        </p:txBody>
      </p:sp>
      <p:sp>
        <p:nvSpPr>
          <p:cNvPr id="27" name="Flecha abajo 26"/>
          <p:cNvSpPr/>
          <p:nvPr/>
        </p:nvSpPr>
        <p:spPr>
          <a:xfrm>
            <a:off x="9893596" y="3925600"/>
            <a:ext cx="533728" cy="5015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p:cNvSpPr/>
          <p:nvPr/>
        </p:nvSpPr>
        <p:spPr>
          <a:xfrm>
            <a:off x="9170224" y="4470317"/>
            <a:ext cx="2802519" cy="95497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a:p>
            <a:pPr algn="ctr"/>
            <a:r>
              <a:rPr lang="es-ES" dirty="0"/>
              <a:t>Asume un rol de espectador de los hechos que le ocurren a otros personajes. </a:t>
            </a:r>
          </a:p>
          <a:p>
            <a:pPr algn="ctr"/>
            <a:endParaRPr lang="es-ES" dirty="0"/>
          </a:p>
        </p:txBody>
      </p:sp>
      <p:pic>
        <p:nvPicPr>
          <p:cNvPr id="29" name="Imagen 28"/>
          <p:cNvPicPr>
            <a:picLocks noChangeAspect="1"/>
          </p:cNvPicPr>
          <p:nvPr/>
        </p:nvPicPr>
        <p:blipFill>
          <a:blip r:embed="rId6"/>
          <a:stretch>
            <a:fillRect/>
          </a:stretch>
        </p:blipFill>
        <p:spPr>
          <a:xfrm>
            <a:off x="7067007" y="5480113"/>
            <a:ext cx="1158748" cy="1059468"/>
          </a:xfrm>
          <a:prstGeom prst="rect">
            <a:avLst/>
          </a:prstGeom>
        </p:spPr>
      </p:pic>
      <p:pic>
        <p:nvPicPr>
          <p:cNvPr id="30" name="Imagen 29"/>
          <p:cNvPicPr>
            <a:picLocks noChangeAspect="1"/>
          </p:cNvPicPr>
          <p:nvPr/>
        </p:nvPicPr>
        <p:blipFill rotWithShape="1">
          <a:blip r:embed="rId7"/>
          <a:srcRect r="43974"/>
          <a:stretch/>
        </p:blipFill>
        <p:spPr>
          <a:xfrm>
            <a:off x="9610027" y="5536268"/>
            <a:ext cx="1346466" cy="1142907"/>
          </a:xfrm>
          <a:prstGeom prst="rect">
            <a:avLst/>
          </a:prstGeom>
        </p:spPr>
      </p:pic>
      <p:sp>
        <p:nvSpPr>
          <p:cNvPr id="31" name="Flecha izquierda y derecha 30"/>
          <p:cNvSpPr/>
          <p:nvPr/>
        </p:nvSpPr>
        <p:spPr>
          <a:xfrm>
            <a:off x="8395376" y="5564065"/>
            <a:ext cx="1045029" cy="336912"/>
          </a:xfrm>
          <a:prstGeom prst="lef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uadroTexto 31"/>
          <p:cNvSpPr txBox="1"/>
          <p:nvPr/>
        </p:nvSpPr>
        <p:spPr>
          <a:xfrm>
            <a:off x="8225755" y="6009847"/>
            <a:ext cx="1537625" cy="646331"/>
          </a:xfrm>
          <a:prstGeom prst="rect">
            <a:avLst/>
          </a:prstGeom>
          <a:noFill/>
        </p:spPr>
        <p:txBody>
          <a:bodyPr wrap="square" rtlCol="0">
            <a:spAutoFit/>
          </a:bodyPr>
          <a:lstStyle/>
          <a:p>
            <a:pPr algn="ctr"/>
            <a:r>
              <a:rPr lang="es-ES" dirty="0"/>
              <a:t>Conocimiento parcial</a:t>
            </a:r>
          </a:p>
        </p:txBody>
      </p:sp>
    </p:spTree>
    <p:extLst>
      <p:ext uri="{BB962C8B-B14F-4D97-AF65-F5344CB8AC3E}">
        <p14:creationId xmlns:p14="http://schemas.microsoft.com/office/powerpoint/2010/main" val="1328585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15010" y="4880098"/>
            <a:ext cx="3797897" cy="3608001"/>
          </a:xfrm>
          <a:prstGeom prst="rect">
            <a:avLst/>
          </a:prstGeom>
        </p:spPr>
      </p:pic>
      <p:pic>
        <p:nvPicPr>
          <p:cNvPr id="3" name="Picture 3"/>
          <p:cNvPicPr>
            <a:picLocks noChangeAspect="1"/>
          </p:cNvPicPr>
          <p:nvPr/>
        </p:nvPicPr>
        <p:blipFill>
          <a:blip r:embed="rId3"/>
          <a:srcRect/>
          <a:stretch>
            <a:fillRect/>
          </a:stretch>
        </p:blipFill>
        <p:spPr>
          <a:xfrm>
            <a:off x="9409114" y="-1503099"/>
            <a:ext cx="3797897" cy="3608001"/>
          </a:xfrm>
          <a:prstGeom prst="rect">
            <a:avLst/>
          </a:prstGeom>
        </p:spPr>
      </p:pic>
      <p:pic>
        <p:nvPicPr>
          <p:cNvPr id="5" name="Picture 5"/>
          <p:cNvPicPr>
            <a:picLocks noChangeAspect="1"/>
          </p:cNvPicPr>
          <p:nvPr/>
        </p:nvPicPr>
        <p:blipFill>
          <a:blip r:embed="rId4"/>
          <a:srcRect/>
          <a:stretch>
            <a:fillRect/>
          </a:stretch>
        </p:blipFill>
        <p:spPr>
          <a:xfrm rot="10616467">
            <a:off x="10911331" y="5562556"/>
            <a:ext cx="2066741" cy="1302047"/>
          </a:xfrm>
          <a:prstGeom prst="rect">
            <a:avLst/>
          </a:prstGeom>
        </p:spPr>
      </p:pic>
      <p:pic>
        <p:nvPicPr>
          <p:cNvPr id="6" name="Picture 6"/>
          <p:cNvPicPr>
            <a:picLocks noChangeAspect="1"/>
          </p:cNvPicPr>
          <p:nvPr/>
        </p:nvPicPr>
        <p:blipFill>
          <a:blip r:embed="rId5"/>
          <a:srcRect/>
          <a:stretch>
            <a:fillRect/>
          </a:stretch>
        </p:blipFill>
        <p:spPr>
          <a:xfrm>
            <a:off x="9307514" y="-1579299"/>
            <a:ext cx="3797897" cy="3608001"/>
          </a:xfrm>
          <a:prstGeom prst="rect">
            <a:avLst/>
          </a:prstGeom>
        </p:spPr>
      </p:pic>
      <p:pic>
        <p:nvPicPr>
          <p:cNvPr id="7" name="Picture 7"/>
          <p:cNvPicPr>
            <a:picLocks noChangeAspect="1"/>
          </p:cNvPicPr>
          <p:nvPr/>
        </p:nvPicPr>
        <p:blipFill>
          <a:blip r:embed="rId5"/>
          <a:srcRect/>
          <a:stretch>
            <a:fillRect/>
          </a:stretch>
        </p:blipFill>
        <p:spPr>
          <a:xfrm>
            <a:off x="-938810" y="4778498"/>
            <a:ext cx="3797897" cy="3608001"/>
          </a:xfrm>
          <a:prstGeom prst="rect">
            <a:avLst/>
          </a:prstGeom>
        </p:spPr>
      </p:pic>
      <p:sp>
        <p:nvSpPr>
          <p:cNvPr id="12" name="Rectángulo 11"/>
          <p:cNvSpPr/>
          <p:nvPr/>
        </p:nvSpPr>
        <p:spPr>
          <a:xfrm>
            <a:off x="553921" y="1567544"/>
            <a:ext cx="2620354" cy="159366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3200" dirty="0">
              <a:solidFill>
                <a:srgbClr val="002060"/>
              </a:solidFill>
              <a:latin typeface="Monotype Corsiva" panose="03010101010201010101" pitchFamily="66" charset="0"/>
            </a:endParaRPr>
          </a:p>
          <a:p>
            <a:pPr algn="ctr"/>
            <a:r>
              <a:rPr lang="es-ES" sz="3200" dirty="0">
                <a:solidFill>
                  <a:srgbClr val="002060"/>
                </a:solidFill>
                <a:latin typeface="Monotype Corsiva" panose="03010101010201010101" pitchFamily="66" charset="0"/>
              </a:rPr>
              <a:t>Heterodiegètico</a:t>
            </a:r>
          </a:p>
          <a:p>
            <a:pPr algn="ctr"/>
            <a:r>
              <a:rPr lang="es-ES" sz="3200" dirty="0">
                <a:solidFill>
                  <a:srgbClr val="002060"/>
                </a:solidFill>
                <a:latin typeface="Monotype Corsiva" panose="03010101010201010101" pitchFamily="66" charset="0"/>
              </a:rPr>
              <a:t>(fuera) </a:t>
            </a:r>
          </a:p>
          <a:p>
            <a:pPr algn="ctr"/>
            <a:r>
              <a:rPr lang="es-ES" sz="3200" dirty="0">
                <a:solidFill>
                  <a:srgbClr val="002060"/>
                </a:solidFill>
                <a:latin typeface="Monotype Corsiva" panose="03010101010201010101" pitchFamily="66" charset="0"/>
              </a:rPr>
              <a:t>3º persona</a:t>
            </a:r>
          </a:p>
          <a:p>
            <a:pPr algn="ctr"/>
            <a:endParaRPr lang="es-ES" sz="3200" dirty="0">
              <a:solidFill>
                <a:srgbClr val="002060"/>
              </a:solidFill>
              <a:latin typeface="Monotype Corsiva" panose="03010101010201010101" pitchFamily="66" charset="0"/>
            </a:endParaRPr>
          </a:p>
        </p:txBody>
      </p:sp>
      <p:sp>
        <p:nvSpPr>
          <p:cNvPr id="13" name="Rectángulo 12"/>
          <p:cNvSpPr/>
          <p:nvPr/>
        </p:nvSpPr>
        <p:spPr>
          <a:xfrm>
            <a:off x="553921" y="4245217"/>
            <a:ext cx="2620354" cy="181594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rgbClr val="002060"/>
                </a:solidFill>
                <a:latin typeface="Monotype Corsiva" panose="03010101010201010101" pitchFamily="66" charset="0"/>
              </a:rPr>
              <a:t>Homodiegètico</a:t>
            </a:r>
          </a:p>
          <a:p>
            <a:pPr algn="ctr"/>
            <a:r>
              <a:rPr lang="es-ES" sz="3200" dirty="0">
                <a:solidFill>
                  <a:srgbClr val="002060"/>
                </a:solidFill>
                <a:latin typeface="Monotype Corsiva" panose="03010101010201010101" pitchFamily="66" charset="0"/>
              </a:rPr>
              <a:t>(dentro) </a:t>
            </a:r>
          </a:p>
          <a:p>
            <a:pPr algn="ctr"/>
            <a:r>
              <a:rPr lang="es-ES" sz="3200" dirty="0">
                <a:solidFill>
                  <a:srgbClr val="002060"/>
                </a:solidFill>
                <a:latin typeface="Monotype Corsiva" panose="03010101010201010101" pitchFamily="66" charset="0"/>
              </a:rPr>
              <a:t>1º persona</a:t>
            </a:r>
          </a:p>
        </p:txBody>
      </p:sp>
      <p:cxnSp>
        <p:nvCxnSpPr>
          <p:cNvPr id="14" name="Conector recto de flecha 13"/>
          <p:cNvCxnSpPr/>
          <p:nvPr/>
        </p:nvCxnSpPr>
        <p:spPr>
          <a:xfrm flipV="1">
            <a:off x="3174275" y="1379606"/>
            <a:ext cx="943975" cy="867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Elipse 14"/>
          <p:cNvSpPr/>
          <p:nvPr/>
        </p:nvSpPr>
        <p:spPr>
          <a:xfrm>
            <a:off x="4140924" y="996824"/>
            <a:ext cx="2475675" cy="71669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Omnisciente</a:t>
            </a:r>
          </a:p>
        </p:txBody>
      </p:sp>
      <p:cxnSp>
        <p:nvCxnSpPr>
          <p:cNvPr id="17" name="Conector recto de flecha 16"/>
          <p:cNvCxnSpPr>
            <a:stCxn id="12" idx="3"/>
          </p:cNvCxnSpPr>
          <p:nvPr/>
        </p:nvCxnSpPr>
        <p:spPr>
          <a:xfrm>
            <a:off x="3174275" y="2364378"/>
            <a:ext cx="976811" cy="470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Elipse 20"/>
          <p:cNvSpPr/>
          <p:nvPr/>
        </p:nvSpPr>
        <p:spPr>
          <a:xfrm>
            <a:off x="4235304" y="2469589"/>
            <a:ext cx="2475675" cy="716696"/>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 Objetivo </a:t>
            </a:r>
          </a:p>
        </p:txBody>
      </p:sp>
      <p:cxnSp>
        <p:nvCxnSpPr>
          <p:cNvPr id="22" name="Conector recto de flecha 21"/>
          <p:cNvCxnSpPr/>
          <p:nvPr/>
        </p:nvCxnSpPr>
        <p:spPr>
          <a:xfrm flipV="1">
            <a:off x="3160827" y="4778498"/>
            <a:ext cx="861763" cy="462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p:nvPr/>
        </p:nvCxnSpPr>
        <p:spPr>
          <a:xfrm>
            <a:off x="3164113" y="5560241"/>
            <a:ext cx="976811" cy="470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Elipse 23"/>
          <p:cNvSpPr/>
          <p:nvPr/>
        </p:nvSpPr>
        <p:spPr>
          <a:xfrm>
            <a:off x="4022590" y="4336689"/>
            <a:ext cx="2475675" cy="71669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Protagonista</a:t>
            </a:r>
          </a:p>
        </p:txBody>
      </p:sp>
      <p:sp>
        <p:nvSpPr>
          <p:cNvPr id="27" name="Elipse 26"/>
          <p:cNvSpPr/>
          <p:nvPr/>
        </p:nvSpPr>
        <p:spPr>
          <a:xfrm>
            <a:off x="4118250" y="5775965"/>
            <a:ext cx="2475675" cy="716696"/>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rgbClr val="002060"/>
                </a:solidFill>
              </a:rPr>
              <a:t>Testigo</a:t>
            </a:r>
          </a:p>
        </p:txBody>
      </p:sp>
      <p:sp>
        <p:nvSpPr>
          <p:cNvPr id="29" name="Flecha derecha 28"/>
          <p:cNvSpPr/>
          <p:nvPr/>
        </p:nvSpPr>
        <p:spPr>
          <a:xfrm>
            <a:off x="6626761" y="1051361"/>
            <a:ext cx="551970" cy="552005"/>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Flecha derecha 29"/>
          <p:cNvSpPr/>
          <p:nvPr/>
        </p:nvSpPr>
        <p:spPr>
          <a:xfrm>
            <a:off x="6708567" y="2558637"/>
            <a:ext cx="551970" cy="552005"/>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Flecha derecha 30"/>
          <p:cNvSpPr/>
          <p:nvPr/>
        </p:nvSpPr>
        <p:spPr>
          <a:xfrm>
            <a:off x="6516390" y="4448365"/>
            <a:ext cx="551970" cy="552005"/>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Flecha derecha 31"/>
          <p:cNvSpPr/>
          <p:nvPr/>
        </p:nvSpPr>
        <p:spPr>
          <a:xfrm>
            <a:off x="6626761" y="5923407"/>
            <a:ext cx="551970" cy="552005"/>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redondeado 32"/>
          <p:cNvSpPr/>
          <p:nvPr/>
        </p:nvSpPr>
        <p:spPr>
          <a:xfrm>
            <a:off x="7202446" y="565247"/>
            <a:ext cx="4682343" cy="156652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600" dirty="0">
                <a:solidFill>
                  <a:schemeClr val="tx1"/>
                </a:solidFill>
              </a:rPr>
              <a:t>“La mañana del 4 de octubre, Gregorio Olías </a:t>
            </a:r>
            <a:r>
              <a:rPr lang="es-ES" sz="1600" dirty="0">
                <a:solidFill>
                  <a:srgbClr val="FF0000"/>
                </a:solidFill>
              </a:rPr>
              <a:t>se levantó</a:t>
            </a:r>
            <a:r>
              <a:rPr lang="es-ES" sz="1600" dirty="0">
                <a:solidFill>
                  <a:schemeClr val="tx1"/>
                </a:solidFill>
              </a:rPr>
              <a:t> más temprano de lo habitual. Había pasado una noche confusa, y hacia el amanecer </a:t>
            </a:r>
            <a:r>
              <a:rPr lang="es-ES" sz="1600" dirty="0">
                <a:solidFill>
                  <a:srgbClr val="FF0000"/>
                </a:solidFill>
              </a:rPr>
              <a:t>creyó</a:t>
            </a:r>
            <a:r>
              <a:rPr lang="es-ES" sz="1600" dirty="0">
                <a:solidFill>
                  <a:schemeClr val="tx1"/>
                </a:solidFill>
              </a:rPr>
              <a:t> </a:t>
            </a:r>
            <a:r>
              <a:rPr lang="es-ES" sz="1600" dirty="0">
                <a:solidFill>
                  <a:srgbClr val="FF0000"/>
                </a:solidFill>
              </a:rPr>
              <a:t>soñar</a:t>
            </a:r>
            <a:r>
              <a:rPr lang="es-ES" sz="1600" dirty="0">
                <a:solidFill>
                  <a:schemeClr val="tx1"/>
                </a:solidFill>
              </a:rPr>
              <a:t> que un mensajero con antorcha se asomaba a la puerta para anunciarle que el día de la desgracia había llegado al fin”.</a:t>
            </a:r>
          </a:p>
        </p:txBody>
      </p:sp>
      <p:sp>
        <p:nvSpPr>
          <p:cNvPr id="34" name="Rectángulo redondeado 33"/>
          <p:cNvSpPr/>
          <p:nvPr/>
        </p:nvSpPr>
        <p:spPr>
          <a:xfrm>
            <a:off x="7260537" y="2327378"/>
            <a:ext cx="4682343" cy="156652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1600" dirty="0">
              <a:solidFill>
                <a:schemeClr val="tx1"/>
              </a:solidFill>
            </a:endParaRPr>
          </a:p>
          <a:p>
            <a:pPr algn="just"/>
            <a:r>
              <a:rPr lang="es-ES" sz="1600" dirty="0">
                <a:solidFill>
                  <a:schemeClr val="tx1"/>
                </a:solidFill>
              </a:rPr>
              <a:t>“Luego se habían metido poco a poco las dos y se iban riendo, conforme el agua les subía por las piernas (…) </a:t>
            </a:r>
            <a:r>
              <a:rPr lang="es-ES" sz="1600" dirty="0">
                <a:solidFill>
                  <a:srgbClr val="FF0000"/>
                </a:solidFill>
              </a:rPr>
              <a:t>Se</a:t>
            </a:r>
            <a:r>
              <a:rPr lang="es-ES" sz="1600" dirty="0">
                <a:solidFill>
                  <a:schemeClr val="tx1"/>
                </a:solidFill>
              </a:rPr>
              <a:t> </a:t>
            </a:r>
            <a:r>
              <a:rPr lang="es-ES" sz="1600" dirty="0">
                <a:solidFill>
                  <a:srgbClr val="FF0000"/>
                </a:solidFill>
              </a:rPr>
              <a:t>salpicaron y se agarraron </a:t>
            </a:r>
            <a:r>
              <a:rPr lang="es-ES" sz="1600" dirty="0">
                <a:solidFill>
                  <a:schemeClr val="tx1"/>
                </a:solidFill>
              </a:rPr>
              <a:t>dando gritos, hasta que ambas estuvieron del todo mojadas, jadeantes de risa”. </a:t>
            </a:r>
          </a:p>
          <a:p>
            <a:pPr algn="just"/>
            <a:endParaRPr lang="es-ES" sz="1600" dirty="0">
              <a:solidFill>
                <a:schemeClr val="tx1"/>
              </a:solidFill>
            </a:endParaRPr>
          </a:p>
        </p:txBody>
      </p:sp>
      <p:sp>
        <p:nvSpPr>
          <p:cNvPr id="37" name="Rectángulo redondeado 36"/>
          <p:cNvSpPr/>
          <p:nvPr/>
        </p:nvSpPr>
        <p:spPr>
          <a:xfrm>
            <a:off x="7211567" y="4125164"/>
            <a:ext cx="4682343" cy="98747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600" dirty="0">
                <a:solidFill>
                  <a:schemeClr val="tx1"/>
                </a:solidFill>
              </a:rPr>
              <a:t>“Ya lleva quince días Angélica sin venir, es bien extraño, </a:t>
            </a:r>
            <a:r>
              <a:rPr lang="es-ES" sz="1600" dirty="0">
                <a:solidFill>
                  <a:srgbClr val="FF0000"/>
                </a:solidFill>
              </a:rPr>
              <a:t>yo</a:t>
            </a:r>
            <a:r>
              <a:rPr lang="es-ES" sz="1600" dirty="0">
                <a:solidFill>
                  <a:schemeClr val="tx1"/>
                </a:solidFill>
              </a:rPr>
              <a:t> no tengo humor ni para mi diario, no duermo ni estudio, ni puedo hacer nada en paz”</a:t>
            </a:r>
          </a:p>
        </p:txBody>
      </p:sp>
      <p:sp>
        <p:nvSpPr>
          <p:cNvPr id="38" name="Rectángulo redondeado 37"/>
          <p:cNvSpPr/>
          <p:nvPr/>
        </p:nvSpPr>
        <p:spPr>
          <a:xfrm>
            <a:off x="7211567" y="5299951"/>
            <a:ext cx="4682343" cy="138414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600" dirty="0">
                <a:solidFill>
                  <a:schemeClr val="tx1"/>
                </a:solidFill>
              </a:rPr>
              <a:t>“</a:t>
            </a:r>
            <a:r>
              <a:rPr lang="es-ES" sz="1600" dirty="0">
                <a:solidFill>
                  <a:srgbClr val="FF0000"/>
                </a:solidFill>
              </a:rPr>
              <a:t>lo vi</a:t>
            </a:r>
            <a:r>
              <a:rPr lang="es-ES" sz="1600" dirty="0">
                <a:solidFill>
                  <a:schemeClr val="tx1"/>
                </a:solidFill>
              </a:rPr>
              <a:t>. Desde que se zambulló en el río. Apechugó el cuerpo y luego se dejó ir corriente abajo, sin manotear, como si caminara pisando en el fondo. Después rebalsó la orilla y puso sus trapos a secar. </a:t>
            </a:r>
            <a:r>
              <a:rPr lang="es-ES" sz="1600" dirty="0">
                <a:solidFill>
                  <a:srgbClr val="FF0000"/>
                </a:solidFill>
              </a:rPr>
              <a:t>Lo vi </a:t>
            </a:r>
            <a:r>
              <a:rPr lang="es-ES" sz="1600" dirty="0">
                <a:solidFill>
                  <a:schemeClr val="tx1"/>
                </a:solidFill>
              </a:rPr>
              <a:t>que temblaba de frío. </a:t>
            </a:r>
          </a:p>
        </p:txBody>
      </p:sp>
      <p:sp>
        <p:nvSpPr>
          <p:cNvPr id="40" name="Rectángulo 39"/>
          <p:cNvSpPr/>
          <p:nvPr/>
        </p:nvSpPr>
        <p:spPr>
          <a:xfrm>
            <a:off x="852536" y="253167"/>
            <a:ext cx="3265714" cy="46074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a:latin typeface="Monotype Corsiva" panose="03010101010201010101" pitchFamily="66" charset="0"/>
              </a:rPr>
              <a:t>Ejemplos: </a:t>
            </a:r>
          </a:p>
        </p:txBody>
      </p:sp>
    </p:spTree>
    <p:extLst>
      <p:ext uri="{BB962C8B-B14F-4D97-AF65-F5344CB8AC3E}">
        <p14:creationId xmlns:p14="http://schemas.microsoft.com/office/powerpoint/2010/main" val="70391290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1033</Words>
  <Application>Microsoft Office PowerPoint</Application>
  <PresentationFormat>Panorámica</PresentationFormat>
  <Paragraphs>94</Paragraphs>
  <Slides>16</Slides>
  <Notes>5</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16</vt:i4>
      </vt:variant>
    </vt:vector>
  </HeadingPairs>
  <TitlesOfParts>
    <vt:vector size="26" baseType="lpstr">
      <vt:lpstr>Arial</vt:lpstr>
      <vt:lpstr>Arial Rounded MT Bold</vt:lpstr>
      <vt:lpstr>Calibri</vt:lpstr>
      <vt:lpstr>Calibri Light</vt:lpstr>
      <vt:lpstr>Corbel</vt:lpstr>
      <vt:lpstr>Glacial Indifference</vt:lpstr>
      <vt:lpstr>Monotype Corsiva</vt:lpstr>
      <vt:lpstr>Tema de Office</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natalia</dc:creator>
  <cp:lastModifiedBy>Profesor 04</cp:lastModifiedBy>
  <cp:revision>34</cp:revision>
  <cp:lastPrinted>2022-03-15T03:41:25Z</cp:lastPrinted>
  <dcterms:created xsi:type="dcterms:W3CDTF">2020-07-08T01:39:41Z</dcterms:created>
  <dcterms:modified xsi:type="dcterms:W3CDTF">2024-05-16T03:20:22Z</dcterms:modified>
</cp:coreProperties>
</file>