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0" r:id="rId5"/>
    <p:sldId id="261" r:id="rId6"/>
    <p:sldId id="262" r:id="rId7"/>
    <p:sldId id="269" r:id="rId8"/>
    <p:sldId id="264" r:id="rId9"/>
    <p:sldId id="263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1" d="100"/>
          <a:sy n="51" d="100"/>
        </p:scale>
        <p:origin x="145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61C77-B352-4A71-AEA5-2AE4CE47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3652B4-12BF-46F9-A81A-3C167BD07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EE665-43B4-40C7-AB52-D7429CCA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2DF18-845F-40AC-9680-E90943BA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41115E-0ACC-4B69-B7B5-7DBD448C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44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90E85-2C66-4FCB-AEF6-7D6497B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98454-2B32-46A0-88E5-73144A824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637367-F4F2-4EC2-9D34-D8D38832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8F8FC-7BE0-4CC4-93EE-A21C6F07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4BBC0-3A4C-4877-94E4-04EEBFA0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13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C54B1A-B1D2-475B-AB36-EAC8D0F9E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07FF1-7865-4E12-B104-E74BFD66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B5687-4DA4-48ED-BCD7-3F3D17F1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A180B5-43E6-414B-B5DD-D7C55DAF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641C1-A0A4-4202-AAB6-A43C3C10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98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82180-AB92-4572-B7D5-5DBC1895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E693C6-7FEC-4ADB-853C-8DDBE815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56C64A-7BAC-4F0E-AD6D-0621CA80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8AC001-50FA-4509-9394-B56FF68E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15B73-1F2E-4BC4-A9C6-00A62B56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9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CC518-80A2-4F9A-9EF1-088C3EEE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95E102-A67B-4504-85C9-28AB1E42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00AF9-7A9A-4D0E-9975-9266B281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370BB-BBAE-498E-908A-0BD8A566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1C7B7-5481-4E4C-B45E-2D28DAC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25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FFB51-7AD8-46D5-A2DA-97849B7F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A8462E-3A8A-43D7-85C4-F1CAD9B23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A87E65-0E2C-4DD9-BD4E-4F64465B1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29ABF1-B586-41C5-A01F-DB9B8B83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AF2597-A67E-4374-BE78-A52E01E3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403687-FE6C-4721-957B-4690371A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75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94C25-970E-409E-9BA0-CF855507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B4F22-C886-4236-86E0-2AC6D727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491EF9-FAB4-417F-AB5D-79060EAD2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A135CD-CF1E-4B60-A9B0-490829EA6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63C9B8-157E-450F-8B23-665B34347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F8A871-9C2C-406B-963A-F640415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A2F8FA-3EDC-4335-9DE3-1CA916CE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A3B1FF-D35C-47D5-B808-DA030BD8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3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B6A61-183B-4F9F-A1AB-99E08694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A324C7-7E69-4DD9-9C62-7CD024A7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4B3281-2FD5-4978-B250-2D5C687D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9B37CF-4CCC-4483-BC81-6FE091E8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69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681CA1-0FE2-4FA0-A7EF-58AD7F4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DC5F34-27CF-42EB-9834-764DC254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972F97-0069-429E-B26C-D1B4DEBC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47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54A02-ECD4-4538-92D2-304C54F1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4904B-A845-4F2F-95A3-6D2B2D4C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3628E2-40A3-4C72-8695-5EF1E396F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D568BA-008D-448E-8A6D-BB50A31D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B31443-7834-46A2-8992-3215B5FF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112430-5DEE-4CEA-B01E-A9DD7C1E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18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9AF0B-EA07-4D9B-B0D3-A6284B2B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A6A51D-96EF-4EA6-8812-99F4557BD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DC4EE6-8B03-40F3-8151-0BBB16AB0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776A59-7F0E-4AD9-AEF2-A8786FAF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CF0CEB-ADD0-48C4-BCD2-5ECF5618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5B618-05BE-47DF-A716-BA426D88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28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AC8513-4E2D-4338-9AC5-8333BED9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34C202-4A1E-409C-BC26-61AE2D028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ED2B9-0983-41AC-A910-62822219E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E2398-31D6-43B6-9F6A-5D1E1F9739D9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D5BFF-0A2B-4613-8033-4CB94151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862E1-7E25-4B3B-BBF7-52B521CBD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1225-24BC-4179-BB78-A94DEABBED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30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iculumnacional.cl/portal/Ejes/Ciencias-Naturales/Biologia/70158:CN07-OA-0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mana Nacional de Salud de la Adolescencia 2018, ¡participa! Se acerca la  fecha de arranque de la nueva edición | Centro Nacional para la Salud de la  Infancia y Adolescencia | Gobierno | gob.mx">
            <a:extLst>
              <a:ext uri="{FF2B5EF4-FFF2-40B4-BE49-F238E27FC236}">
                <a16:creationId xmlns:a16="http://schemas.microsoft.com/office/drawing/2014/main" id="{D1DAC2A4-28DB-43DE-A85D-7016763B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6" b="94988" l="9978" r="92461">
                        <a14:foregroundMark x1="41503" y1="15582" x2="42075" y2="24625"/>
                        <a14:foregroundMark x1="24459" y1="10869" x2="27843" y2="11904"/>
                        <a14:foregroundMark x1="27071" y1="8199" x2="26151" y2="6756"/>
                        <a14:foregroundMark x1="87957" y1="30564" x2="90396" y2="27486"/>
                        <a14:foregroundMark x1="90595" y1="48216" x2="91540" y2="48406"/>
                        <a14:foregroundMark x1="78975" y1="85944" x2="78029" y2="84309"/>
                        <a14:foregroundMark x1="90022" y1="47371" x2="91341" y2="48624"/>
                        <a14:foregroundMark x1="60985" y1="90057" x2="63250" y2="92100"/>
                        <a14:foregroundMark x1="56681" y1="94988" x2="57800" y2="88831"/>
                        <a14:foregroundMark x1="48246" y1="92727" x2="51630" y2="88613"/>
                        <a14:foregroundMark x1="90769" y1="29120" x2="92461" y2="2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35" y="248166"/>
            <a:ext cx="7813755" cy="59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72095D1-EE88-42C7-BBAE-29DC6F1B6D18}"/>
              </a:ext>
            </a:extLst>
          </p:cNvPr>
          <p:cNvSpPr txBox="1">
            <a:spLocks/>
          </p:cNvSpPr>
          <p:nvPr/>
        </p:nvSpPr>
        <p:spPr>
          <a:xfrm>
            <a:off x="7793813" y="5696908"/>
            <a:ext cx="4148851" cy="209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s-MX" sz="2800" dirty="0">
                <a:solidFill>
                  <a:schemeClr val="tx1"/>
                </a:solidFill>
                <a:latin typeface="Arial Narrow" panose="020B0606020202030204" pitchFamily="34" charset="0"/>
              </a:rPr>
              <a:t>8° Básico</a:t>
            </a:r>
          </a:p>
          <a:p>
            <a:pPr algn="r">
              <a:lnSpc>
                <a:spcPct val="50000"/>
              </a:lnSpc>
            </a:pPr>
            <a:r>
              <a:rPr lang="es-MX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Ciencias </a:t>
            </a:r>
            <a:r>
              <a:rPr lang="es-MX" sz="2800" dirty="0">
                <a:solidFill>
                  <a:schemeClr val="tx1"/>
                </a:solidFill>
                <a:latin typeface="Arial Narrow" panose="020B0606020202030204" pitchFamily="34" charset="0"/>
              </a:rPr>
              <a:t>Naturales </a:t>
            </a:r>
            <a:endParaRPr lang="es-CL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3826" y="3949148"/>
            <a:ext cx="4320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Arial Narrow" panose="020B0606020202030204" pitchFamily="34" charset="0"/>
              </a:rPr>
              <a:t>Unidad:</a:t>
            </a:r>
          </a:p>
          <a:p>
            <a:pPr algn="ctr"/>
            <a:r>
              <a:rPr lang="es-CL" sz="4000" dirty="0" smtClean="0">
                <a:latin typeface="Arial Narrow" panose="020B0606020202030204" pitchFamily="34" charset="0"/>
              </a:rPr>
              <a:t>SALUD EN LA ADOLESCENCIA</a:t>
            </a:r>
            <a:endParaRPr lang="es-CL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5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.freepik.com/vector-gratis/diseno-acuarela...">
            <a:extLst>
              <a:ext uri="{FF2B5EF4-FFF2-40B4-BE49-F238E27FC236}">
                <a16:creationId xmlns:a16="http://schemas.microsoft.com/office/drawing/2014/main" id="{4F0FBC00-BB99-4549-A256-A49D93FF6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0500" r="15570" b="9693"/>
          <a:stretch/>
        </p:blipFill>
        <p:spPr bwMode="auto">
          <a:xfrm rot="18473910" flipH="1">
            <a:off x="578928" y="867917"/>
            <a:ext cx="5526312" cy="52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l ciclo menstrual">
            <a:extLst>
              <a:ext uri="{FF2B5EF4-FFF2-40B4-BE49-F238E27FC236}">
                <a16:creationId xmlns:a16="http://schemas.microsoft.com/office/drawing/2014/main" id="{4EE9D799-D9E6-42C6-A9AC-FC0C3C68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5" t="37882" r="42666" b="17683"/>
          <a:stretch/>
        </p:blipFill>
        <p:spPr bwMode="auto">
          <a:xfrm>
            <a:off x="2291596" y="2517431"/>
            <a:ext cx="2179736" cy="3735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081152E-F01D-4281-B34D-D93FDB31740F}"/>
              </a:ext>
            </a:extLst>
          </p:cNvPr>
          <p:cNvSpPr/>
          <p:nvPr/>
        </p:nvSpPr>
        <p:spPr>
          <a:xfrm>
            <a:off x="0" y="1491507"/>
            <a:ext cx="7509164" cy="70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E14938-ED46-4B2F-9C39-0EBAE11FBDD6}"/>
              </a:ext>
            </a:extLst>
          </p:cNvPr>
          <p:cNvSpPr txBox="1"/>
          <p:nvPr/>
        </p:nvSpPr>
        <p:spPr>
          <a:xfrm>
            <a:off x="336846" y="1336580"/>
            <a:ext cx="5403272" cy="101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s-MX" sz="6000" dirty="0">
                <a:latin typeface="Arial Narrow" panose="020B0606020202030204" pitchFamily="34" charset="0"/>
              </a:rPr>
              <a:t>3. Fase secretora :</a:t>
            </a:r>
            <a:endParaRPr lang="es-CL" sz="6000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E2ED5E-945D-4C1E-A0BC-EDE8C4FA9D2E}"/>
              </a:ext>
            </a:extLst>
          </p:cNvPr>
          <p:cNvSpPr txBox="1"/>
          <p:nvPr/>
        </p:nvSpPr>
        <p:spPr>
          <a:xfrm>
            <a:off x="6009514" y="2015803"/>
            <a:ext cx="5599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Se secretan sustancias que promueven y mantienen el engrosamiento del endometrio.</a:t>
            </a:r>
          </a:p>
          <a:p>
            <a:pPr marL="457200" indent="-457200" algn="just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Se inicia nuevamente el ciclo con la llegada de la menstruación.</a:t>
            </a:r>
            <a:endParaRPr lang="es-CL" sz="3200" dirty="0"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7EEAF3C-C14E-434F-BD92-B6F177963488}"/>
              </a:ext>
            </a:extLst>
          </p:cNvPr>
          <p:cNvSpPr/>
          <p:nvPr/>
        </p:nvSpPr>
        <p:spPr>
          <a:xfrm>
            <a:off x="5890541" y="1930078"/>
            <a:ext cx="5987812" cy="291338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60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EE025-A7D2-4E91-9E2B-959FAF98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577DA-1DB1-482C-9D71-982DB0DC8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La menstruación: síntomas y características del sangrado">
            <a:extLst>
              <a:ext uri="{FF2B5EF4-FFF2-40B4-BE49-F238E27FC236}">
                <a16:creationId xmlns:a16="http://schemas.microsoft.com/office/drawing/2014/main" id="{A39A57D8-2330-4E11-9E0B-E018435D1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8" b="15836"/>
          <a:stretch/>
        </p:blipFill>
        <p:spPr bwMode="auto">
          <a:xfrm>
            <a:off x="1" y="1825831"/>
            <a:ext cx="12192000" cy="32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.freepik.com/vector-gratis/diseno-acuarela...">
            <a:extLst>
              <a:ext uri="{FF2B5EF4-FFF2-40B4-BE49-F238E27FC236}">
                <a16:creationId xmlns:a16="http://schemas.microsoft.com/office/drawing/2014/main" id="{4F0FBC00-BB99-4549-A256-A49D93FF6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0500" r="15570" b="9693"/>
          <a:stretch/>
        </p:blipFill>
        <p:spPr bwMode="auto">
          <a:xfrm rot="18473910" flipH="1">
            <a:off x="5214908" y="214225"/>
            <a:ext cx="6587034" cy="62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C3C2FAE-6D1C-4EDE-85A5-5722DF27533B}"/>
              </a:ext>
            </a:extLst>
          </p:cNvPr>
          <p:cNvSpPr/>
          <p:nvPr/>
        </p:nvSpPr>
        <p:spPr>
          <a:xfrm>
            <a:off x="0" y="504606"/>
            <a:ext cx="11379170" cy="70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C2AF1-6F08-4D9D-8C19-4CDC69339140}"/>
              </a:ext>
            </a:extLst>
          </p:cNvPr>
          <p:cNvSpPr txBox="1"/>
          <p:nvPr/>
        </p:nvSpPr>
        <p:spPr>
          <a:xfrm>
            <a:off x="4074179" y="428456"/>
            <a:ext cx="7970926" cy="1117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s-MX" sz="8000" dirty="0">
                <a:latin typeface="Arial Narrow" panose="020B0606020202030204" pitchFamily="34" charset="0"/>
              </a:rPr>
              <a:t>Periodo fértil</a:t>
            </a:r>
            <a:endParaRPr lang="es-CL" sz="80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2501DF-ABAD-468A-B776-2083E958F1EE}"/>
              </a:ext>
            </a:extLst>
          </p:cNvPr>
          <p:cNvSpPr txBox="1"/>
          <p:nvPr/>
        </p:nvSpPr>
        <p:spPr>
          <a:xfrm>
            <a:off x="6016309" y="2467442"/>
            <a:ext cx="594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200" dirty="0">
                <a:latin typeface="Arial Narrow" panose="020B0606020202030204" pitchFamily="34" charset="0"/>
              </a:rPr>
              <a:t>Periodo de tiempo en que existe mayor probabilidad de que ocurra un embarazo.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200" dirty="0">
                <a:latin typeface="Arial Narrow" panose="020B0606020202030204" pitchFamily="34" charset="0"/>
              </a:rPr>
              <a:t>Contempla 6 días del ciclo.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200" dirty="0">
                <a:latin typeface="Arial Narrow" panose="020B0606020202030204" pitchFamily="34" charset="0"/>
              </a:rPr>
              <a:t>Días más fértiles: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CL" sz="3200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005E52-D6F3-4616-AFDB-F7534A1C0282}"/>
              </a:ext>
            </a:extLst>
          </p:cNvPr>
          <p:cNvSpPr txBox="1"/>
          <p:nvPr/>
        </p:nvSpPr>
        <p:spPr>
          <a:xfrm>
            <a:off x="7429501" y="5030867"/>
            <a:ext cx="4615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MX" sz="3200" dirty="0">
                <a:latin typeface="Arial Narrow" panose="020B0606020202030204" pitchFamily="34" charset="0"/>
              </a:rPr>
              <a:t>Día previo a ovulación </a:t>
            </a:r>
          </a:p>
          <a:p>
            <a:pPr marL="514350" indent="-514350" algn="just">
              <a:buAutoNum type="arabicPeriod"/>
            </a:pPr>
            <a:r>
              <a:rPr lang="es-MX" sz="3200" dirty="0">
                <a:latin typeface="Arial Narrow" panose="020B0606020202030204" pitchFamily="34" charset="0"/>
              </a:rPr>
              <a:t>Día de la ovulación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C26E7C-923E-4B25-8CBA-4209DA480ECE}"/>
              </a:ext>
            </a:extLst>
          </p:cNvPr>
          <p:cNvSpPr/>
          <p:nvPr/>
        </p:nvSpPr>
        <p:spPr>
          <a:xfrm>
            <a:off x="5913120" y="2225219"/>
            <a:ext cx="6047845" cy="437530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186FB88-238A-4121-AEC6-3BF64C725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65" b="96256" l="4464" r="90923">
                        <a14:foregroundMark x1="9077" y1="6828" x2="62351" y2="51101"/>
                        <a14:foregroundMark x1="47619" y1="4185" x2="50298" y2="49780"/>
                        <a14:foregroundMark x1="52381" y1="12775" x2="72768" y2="18943"/>
                        <a14:foregroundMark x1="72768" y1="18943" x2="81994" y2="19163"/>
                        <a14:foregroundMark x1="81994" y1="19163" x2="90923" y2="12555"/>
                        <a14:foregroundMark x1="90923" y1="12555" x2="91071" y2="12115"/>
                        <a14:foregroundMark x1="44345" y1="51101" x2="5804" y2="38987"/>
                        <a14:foregroundMark x1="22619" y1="44934" x2="30804" y2="86564"/>
                        <a14:foregroundMark x1="7292" y1="95595" x2="19494" y2="95374"/>
                        <a14:foregroundMark x1="19494" y1="95374" x2="70685" y2="98238"/>
                        <a14:foregroundMark x1="70685" y1="98238" x2="89583" y2="96035"/>
                        <a14:foregroundMark x1="89583" y1="96035" x2="89881" y2="87885"/>
                        <a14:foregroundMark x1="37649" y1="11674" x2="45089" y2="17181"/>
                        <a14:foregroundMark x1="5060" y1="96256" x2="8185" y2="94273"/>
                        <a14:foregroundMark x1="20238" y1="72687" x2="19643" y2="73348"/>
                        <a14:foregroundMark x1="35714" y1="52863" x2="44494" y2="52423"/>
                        <a14:foregroundMark x1="44494" y1="52423" x2="45536" y2="52423"/>
                        <a14:foregroundMark x1="4464" y1="4626" x2="6250" y2="9031"/>
                        <a14:foregroundMark x1="79464" y1="24449" x2="72470" y2="34361"/>
                        <a14:foregroundMark x1="80506" y1="62996" x2="80952" y2="632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576" y="1399334"/>
            <a:ext cx="5171765" cy="411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53BD17F-183D-4BB0-A998-687157B39F11}"/>
              </a:ext>
            </a:extLst>
          </p:cNvPr>
          <p:cNvSpPr txBox="1"/>
          <p:nvPr/>
        </p:nvSpPr>
        <p:spPr>
          <a:xfrm>
            <a:off x="221455" y="5768617"/>
            <a:ext cx="281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rial Narrow" panose="020B0606020202030204" pitchFamily="34" charset="0"/>
              </a:rPr>
              <a:t>Ciclo de 28 días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95C8D8-0936-4A65-AA51-7FFE60CBFBF5}"/>
              </a:ext>
            </a:extLst>
          </p:cNvPr>
          <p:cNvSpPr txBox="1"/>
          <p:nvPr/>
        </p:nvSpPr>
        <p:spPr>
          <a:xfrm>
            <a:off x="3272710" y="5681223"/>
            <a:ext cx="2092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rial Narrow" panose="020B0606020202030204" pitchFamily="34" charset="0"/>
              </a:rPr>
              <a:t>Días fértiles</a:t>
            </a:r>
          </a:p>
          <a:p>
            <a:pPr algn="just"/>
            <a:r>
              <a:rPr lang="es-MX" sz="3200" dirty="0">
                <a:latin typeface="Arial Narrow" panose="020B0606020202030204" pitchFamily="34" charset="0"/>
              </a:rPr>
              <a:t>Ovulación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D8646FD-720F-49A5-9CF9-37B3692A416E}"/>
              </a:ext>
            </a:extLst>
          </p:cNvPr>
          <p:cNvSpPr/>
          <p:nvPr/>
        </p:nvSpPr>
        <p:spPr>
          <a:xfrm>
            <a:off x="2931986" y="5787871"/>
            <a:ext cx="344384" cy="2731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83E49E5-3D2E-4D78-A3F9-1CE0B4344330}"/>
              </a:ext>
            </a:extLst>
          </p:cNvPr>
          <p:cNvSpPr/>
          <p:nvPr/>
        </p:nvSpPr>
        <p:spPr>
          <a:xfrm>
            <a:off x="2928326" y="6236079"/>
            <a:ext cx="344384" cy="2731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35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54AA3A-B241-4DBB-8C36-CA7C66CA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58"/>
            <a:ext cx="7490361" cy="6268610"/>
          </a:xfrm>
          <a:prstGeom prst="rect">
            <a:avLst/>
          </a:prstGeom>
        </p:spPr>
      </p:pic>
      <p:sp>
        <p:nvSpPr>
          <p:cNvPr id="5" name="AutoShape 4" descr="Calendarios de bolsillo - Calendarios de bolsillo para imprimir">
            <a:extLst>
              <a:ext uri="{FF2B5EF4-FFF2-40B4-BE49-F238E27FC236}">
                <a16:creationId xmlns:a16="http://schemas.microsoft.com/office/drawing/2014/main" id="{9C37CB72-2530-4491-A624-A2A938ABD9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998519" cy="29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50AF74-F186-4B0E-85D6-2CB19DB60BD3}"/>
              </a:ext>
            </a:extLst>
          </p:cNvPr>
          <p:cNvSpPr txBox="1"/>
          <p:nvPr/>
        </p:nvSpPr>
        <p:spPr>
          <a:xfrm>
            <a:off x="5200353" y="176174"/>
            <a:ext cx="74835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s-MX" sz="4800" dirty="0">
                <a:latin typeface="Arial Narrow" panose="020B0606020202030204" pitchFamily="34" charset="0"/>
              </a:rPr>
              <a:t>Actividad en tu cuaderno:</a:t>
            </a:r>
            <a:endParaRPr lang="es-CL" sz="4800" dirty="0">
              <a:latin typeface="Arial Narrow" panose="020B0606020202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CB45DF-A848-4751-8CB7-AD417B696D68}"/>
              </a:ext>
            </a:extLst>
          </p:cNvPr>
          <p:cNvSpPr txBox="1"/>
          <p:nvPr/>
        </p:nvSpPr>
        <p:spPr>
          <a:xfrm>
            <a:off x="6982183" y="1678317"/>
            <a:ext cx="4813987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MX" sz="3200" dirty="0">
                <a:latin typeface="Arial Narrow" panose="020B0606020202030204" pitchFamily="34" charset="0"/>
              </a:rPr>
              <a:t>¿Qué sucede con el endometrio en la etapa “A”?</a:t>
            </a:r>
          </a:p>
          <a:p>
            <a:pPr marL="514350" indent="-514350" algn="just">
              <a:buAutoNum type="arabicPeriod"/>
            </a:pPr>
            <a:r>
              <a:rPr lang="es-MX" sz="3200" dirty="0">
                <a:latin typeface="Arial Narrow" panose="020B0606020202030204" pitchFamily="34" charset="0"/>
              </a:rPr>
              <a:t>¿Qué cambios experimenta el endometrio desde la etapa “B” hasta la “E”?</a:t>
            </a:r>
          </a:p>
          <a:p>
            <a:pPr marL="514350" indent="-514350" algn="just">
              <a:buAutoNum type="arabicPeriod"/>
            </a:pPr>
            <a:r>
              <a:rPr lang="es-MX" sz="3200" dirty="0">
                <a:latin typeface="Arial Narrow" panose="020B0606020202030204" pitchFamily="34" charset="0"/>
              </a:rPr>
              <a:t>¿Por qué este proceso recibe el nombre de ciclo menstrual?</a:t>
            </a:r>
            <a:endParaRPr lang="es-CL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5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clo menstrual - Dr. Andrés Lemm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2A26C02-801D-438D-9296-EB558EAE0B40}"/>
              </a:ext>
            </a:extLst>
          </p:cNvPr>
          <p:cNvSpPr/>
          <p:nvPr/>
        </p:nvSpPr>
        <p:spPr>
          <a:xfrm>
            <a:off x="0" y="5184768"/>
            <a:ext cx="12192000" cy="1417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A5B3DE-E1F2-49BA-9C5C-253E014FEF99}"/>
              </a:ext>
            </a:extLst>
          </p:cNvPr>
          <p:cNvSpPr txBox="1"/>
          <p:nvPr/>
        </p:nvSpPr>
        <p:spPr>
          <a:xfrm>
            <a:off x="-1080052" y="5210301"/>
            <a:ext cx="14352104" cy="101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s-MX" sz="6000" dirty="0" smtClean="0">
                <a:latin typeface="Arial Narrow" panose="020B0606020202030204" pitchFamily="34" charset="0"/>
              </a:rPr>
              <a:t>¿</a:t>
            </a:r>
            <a:r>
              <a:rPr lang="es-MX" sz="6000" dirty="0">
                <a:latin typeface="Arial Narrow" panose="020B0606020202030204" pitchFamily="34" charset="0"/>
              </a:rPr>
              <a:t>Qué </a:t>
            </a:r>
            <a:r>
              <a:rPr lang="es-MX" sz="6000" dirty="0" smtClean="0">
                <a:latin typeface="Arial Narrow" panose="020B0606020202030204" pitchFamily="34" charset="0"/>
              </a:rPr>
              <a:t>sabemos sobre </a:t>
            </a:r>
            <a:r>
              <a:rPr lang="es-MX" sz="6000" dirty="0">
                <a:latin typeface="Arial Narrow" panose="020B0606020202030204" pitchFamily="34" charset="0"/>
              </a:rPr>
              <a:t>el Ciclo </a:t>
            </a:r>
            <a:r>
              <a:rPr lang="es-MX" sz="6000" dirty="0" smtClean="0">
                <a:latin typeface="Arial Narrow" panose="020B0606020202030204" pitchFamily="34" charset="0"/>
              </a:rPr>
              <a:t>Menstrual?</a:t>
            </a:r>
            <a:endParaRPr lang="es-CL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3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uía sobre tu ciclo menstrual | Ínt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442367"/>
            <a:ext cx="11164888" cy="38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1500" y="4533900"/>
            <a:ext cx="112014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3167062"/>
            <a:ext cx="10515600" cy="1325563"/>
          </a:xfrm>
        </p:spPr>
        <p:txBody>
          <a:bodyPr/>
          <a:lstStyle/>
          <a:p>
            <a:r>
              <a:rPr lang="es-CL" dirty="0" smtClean="0"/>
              <a:t>OBJETIVO: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700" y="4530725"/>
            <a:ext cx="10515600" cy="1641475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hlinkClick r:id="rId3"/>
              </a:rPr>
              <a:t>CN07 OA 02</a:t>
            </a:r>
            <a:endParaRPr lang="es-MX" b="1" dirty="0"/>
          </a:p>
          <a:p>
            <a:r>
              <a:rPr lang="es-MX" dirty="0"/>
              <a:t>Explicar la formación de un nuevo individuo, considerando:</a:t>
            </a:r>
          </a:p>
          <a:p>
            <a:r>
              <a:rPr lang="es-MX" dirty="0"/>
              <a:t>El ciclo menstrual (días fértiles, menstruación y ovulación).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927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AC333A9-89CB-4106-A330-9761B2C4BCCF}"/>
              </a:ext>
            </a:extLst>
          </p:cNvPr>
          <p:cNvSpPr/>
          <p:nvPr/>
        </p:nvSpPr>
        <p:spPr>
          <a:xfrm>
            <a:off x="71653" y="824492"/>
            <a:ext cx="11379170" cy="70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F701BB-1845-4094-A8FF-3CAF8B7CF489}"/>
              </a:ext>
            </a:extLst>
          </p:cNvPr>
          <p:cNvSpPr txBox="1"/>
          <p:nvPr/>
        </p:nvSpPr>
        <p:spPr>
          <a:xfrm>
            <a:off x="2567395" y="349131"/>
            <a:ext cx="7165053" cy="1117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s-MX" sz="7200" dirty="0">
                <a:latin typeface="Arial Narrow" panose="020B0606020202030204" pitchFamily="34" charset="0"/>
              </a:rPr>
              <a:t>Ciclo Menstrual</a:t>
            </a:r>
            <a:endParaRPr lang="es-CL" sz="72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7C70E1-5F4A-486C-BC8D-411E3ECF84D8}"/>
              </a:ext>
            </a:extLst>
          </p:cNvPr>
          <p:cNvSpPr txBox="1"/>
          <p:nvPr/>
        </p:nvSpPr>
        <p:spPr>
          <a:xfrm>
            <a:off x="680867" y="2235968"/>
            <a:ext cx="7098358" cy="40934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MX" sz="3600" dirty="0">
              <a:latin typeface="212 Warmheart Sans PERSONAL USE" panose="02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Se extiende por 28 días aprox.</a:t>
            </a:r>
          </a:p>
          <a:p>
            <a:pPr marL="285750" indent="-285750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3 fases principales: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200" dirty="0" smtClean="0">
                <a:latin typeface="Arial Narrow" panose="020B0606020202030204" pitchFamily="34" charset="0"/>
              </a:rPr>
              <a:t>Menstrual </a:t>
            </a:r>
            <a:endParaRPr lang="es-MX" sz="3200" dirty="0"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200" dirty="0" smtClean="0">
                <a:latin typeface="Arial Narrow" panose="020B0606020202030204" pitchFamily="34" charset="0"/>
              </a:rPr>
              <a:t>Proliferativa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200" dirty="0" smtClean="0">
                <a:latin typeface="Arial Narrow" panose="020B0606020202030204" pitchFamily="34" charset="0"/>
              </a:rPr>
              <a:t>Secretora</a:t>
            </a:r>
            <a:r>
              <a:rPr lang="es-MX" sz="32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Las fases son producidas gracias a Hormonas sexuales.</a:t>
            </a:r>
            <a:endParaRPr lang="es-CL" sz="32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Así es como el invierno y el verano modifican tu ciclo menstrual | Bioguia">
            <a:extLst>
              <a:ext uri="{FF2B5EF4-FFF2-40B4-BE49-F238E27FC236}">
                <a16:creationId xmlns:a16="http://schemas.microsoft.com/office/drawing/2014/main" id="{EDB588B9-5446-47B5-8DDB-5A407CE83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25" b="89968" l="10000" r="90000">
                        <a14:foregroundMark x1="50583" y1="7325" x2="53167" y2="16561"/>
                        <a14:foregroundMark x1="70333" y1="8280" x2="70667" y2="14172"/>
                        <a14:backgroundMark x1="25583" y1="30255" x2="25583" y2="30255"/>
                        <a14:backgroundMark x1="25667" y1="29936" x2="24917" y2="28503"/>
                        <a14:backgroundMark x1="26833" y1="30414" x2="29583" y2="26911"/>
                        <a14:backgroundMark x1="30333" y1="19268" x2="31583" y2="20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799" y="47914"/>
            <a:ext cx="4313551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xplicando PNG Imágenes Transparentes | Vectores y Archivos PSD | Descarga  Gratuita en Pngtree">
            <a:extLst>
              <a:ext uri="{FF2B5EF4-FFF2-40B4-BE49-F238E27FC236}">
                <a16:creationId xmlns:a16="http://schemas.microsoft.com/office/drawing/2014/main" id="{95072494-AC97-4552-BEE5-C05D4053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833" l="6944" r="92500">
                        <a14:foregroundMark x1="55556" y1="5000" x2="57222" y2="9722"/>
                        <a14:foregroundMark x1="90278" y1="40000" x2="92500" y2="43889"/>
                        <a14:foregroundMark x1="72222" y1="18889" x2="69444" y2="51389"/>
                        <a14:foregroundMark x1="29167" y1="8611" x2="29167" y2="11389"/>
                        <a14:foregroundMark x1="7222" y1="47222" x2="10556" y2="51667"/>
                        <a14:foregroundMark x1="45556" y1="85278" x2="47222" y2="90833"/>
                        <a14:foregroundMark x1="80556" y1="20278" x2="85833" y2="51111"/>
                        <a14:foregroundMark x1="85833" y1="51111" x2="86111" y2="51389"/>
                        <a14:foregroundMark x1="69167" y1="25278" x2="69722" y2="37500"/>
                        <a14:foregroundMark x1="67500" y1="27778" x2="65000" y2="39444"/>
                        <a14:foregroundMark x1="83333" y1="28889" x2="85278" y2="43889"/>
                        <a14:foregroundMark x1="82222" y1="41667" x2="75278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7" y="1941593"/>
            <a:ext cx="4792649" cy="47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2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ciclo menstrual">
            <a:extLst>
              <a:ext uri="{FF2B5EF4-FFF2-40B4-BE49-F238E27FC236}">
                <a16:creationId xmlns:a16="http://schemas.microsoft.com/office/drawing/2014/main" id="{B91EDF87-E191-498C-B7EB-09BD0B11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4297"/>
            <a:ext cx="12144375" cy="59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boratorio 4: Ciclo Endometrial">
            <a:extLst>
              <a:ext uri="{FF2B5EF4-FFF2-40B4-BE49-F238E27FC236}">
                <a16:creationId xmlns:a16="http://schemas.microsoft.com/office/drawing/2014/main" id="{353E4032-36DD-4C72-AABB-182F6FA9D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 bwMode="auto">
          <a:xfrm>
            <a:off x="47625" y="166253"/>
            <a:ext cx="12192000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52A21F3-446A-4C36-AC45-B67CCE33518D}"/>
              </a:ext>
            </a:extLst>
          </p:cNvPr>
          <p:cNvSpPr txBox="1"/>
          <p:nvPr/>
        </p:nvSpPr>
        <p:spPr>
          <a:xfrm>
            <a:off x="2299853" y="6106972"/>
            <a:ext cx="1260765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 Narrow" panose="020B0606020202030204" pitchFamily="34" charset="0"/>
              </a:rPr>
              <a:t>Día 1 a 7 </a:t>
            </a:r>
            <a:endParaRPr lang="es-CL" sz="2400" dirty="0"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6FD197-3892-4A48-9DD4-5A67B6FD0E42}"/>
              </a:ext>
            </a:extLst>
          </p:cNvPr>
          <p:cNvSpPr txBox="1"/>
          <p:nvPr/>
        </p:nvSpPr>
        <p:spPr>
          <a:xfrm>
            <a:off x="5493325" y="6106971"/>
            <a:ext cx="1475512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 Narrow" panose="020B0606020202030204" pitchFamily="34" charset="0"/>
              </a:rPr>
              <a:t>Día </a:t>
            </a:r>
            <a:r>
              <a:rPr lang="es-MX" sz="2400" dirty="0" smtClean="0">
                <a:latin typeface="Arial Narrow" panose="020B0606020202030204" pitchFamily="34" charset="0"/>
              </a:rPr>
              <a:t>8 </a:t>
            </a:r>
            <a:r>
              <a:rPr lang="es-MX" sz="2400" dirty="0" smtClean="0">
                <a:latin typeface="Arial Narrow" panose="020B0606020202030204" pitchFamily="34" charset="0"/>
              </a:rPr>
              <a:t>a </a:t>
            </a:r>
            <a:r>
              <a:rPr lang="es-MX" sz="2400" dirty="0">
                <a:latin typeface="Arial Narrow" panose="020B0606020202030204" pitchFamily="34" charset="0"/>
              </a:rPr>
              <a:t>14</a:t>
            </a:r>
            <a:endParaRPr lang="es-CL" sz="24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1892F3-7566-4306-B022-3C8B781EB16D}"/>
              </a:ext>
            </a:extLst>
          </p:cNvPr>
          <p:cNvSpPr txBox="1"/>
          <p:nvPr/>
        </p:nvSpPr>
        <p:spPr>
          <a:xfrm>
            <a:off x="9053942" y="6106970"/>
            <a:ext cx="1673197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 Narrow" panose="020B0606020202030204" pitchFamily="34" charset="0"/>
              </a:rPr>
              <a:t>Día 15 a 28</a:t>
            </a:r>
            <a:endParaRPr lang="es-CL" sz="2400" dirty="0">
              <a:latin typeface="Arial Narrow" panose="020B0606020202030204" pitchFamily="34" charset="0"/>
            </a:endParaRPr>
          </a:p>
        </p:txBody>
      </p:sp>
      <p:pic>
        <p:nvPicPr>
          <p:cNvPr id="8" name="Picture 4" descr="Amazon.com: Banderines de acuarela troquelados para borde – Pegatinas de  bordes de boletín, 50 pies de vuelta a la escuela bordes de decoración para  tablón de anuncios/borde de pizarra negro, profesor/estudiante uso">
            <a:extLst>
              <a:ext uri="{FF2B5EF4-FFF2-40B4-BE49-F238E27FC236}">
                <a16:creationId xmlns:a16="http://schemas.microsoft.com/office/drawing/2014/main" id="{063F362D-1EEC-404B-8B0B-3868CAF20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2"/>
          <a:stretch/>
        </p:blipFill>
        <p:spPr bwMode="auto">
          <a:xfrm>
            <a:off x="8096250" y="-6348"/>
            <a:ext cx="4048125" cy="8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mazon.com: Banderines de acuarela troquelados para borde – Pegatinas de  bordes de boletín, 50 pies de vuelta a la escuela bordes de decoración para  tablón de anuncios/borde de pizarra negro, profesor/estudiante uso">
            <a:extLst>
              <a:ext uri="{FF2B5EF4-FFF2-40B4-BE49-F238E27FC236}">
                <a16:creationId xmlns:a16="http://schemas.microsoft.com/office/drawing/2014/main" id="{9FAA8EEF-EE5F-4A94-B162-F5CA69475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7"/>
          <a:stretch/>
        </p:blipFill>
        <p:spPr bwMode="auto">
          <a:xfrm>
            <a:off x="4048125" y="0"/>
            <a:ext cx="4048125" cy="8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mazon.com: Banderines de acuarela troquelados para borde – Pegatinas de  bordes de boletín, 50 pies de vuelta a la escuela bordes de decoración para  tablón de anuncios/borde de pizarra negro, profesor/estudiante uso">
            <a:extLst>
              <a:ext uri="{FF2B5EF4-FFF2-40B4-BE49-F238E27FC236}">
                <a16:creationId xmlns:a16="http://schemas.microsoft.com/office/drawing/2014/main" id="{BE742446-BDB2-4A9A-89DA-2DFF3DD45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43"/>
          <a:stretch/>
        </p:blipFill>
        <p:spPr bwMode="auto">
          <a:xfrm>
            <a:off x="0" y="0"/>
            <a:ext cx="4048125" cy="8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 Síntomas del proceso de ovulación que pueden afectar de forma negativa el  bienestar de una mujer">
            <a:extLst>
              <a:ext uri="{FF2B5EF4-FFF2-40B4-BE49-F238E27FC236}">
                <a16:creationId xmlns:a16="http://schemas.microsoft.com/office/drawing/2014/main" id="{4210FA75-8779-40BF-A12B-0F25906E2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6"/>
          <a:stretch/>
        </p:blipFill>
        <p:spPr bwMode="auto">
          <a:xfrm>
            <a:off x="6470073" y="2881744"/>
            <a:ext cx="2139765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4F51217-CBDD-45AC-B070-608BE86DF9A8}"/>
              </a:ext>
            </a:extLst>
          </p:cNvPr>
          <p:cNvSpPr txBox="1"/>
          <p:nvPr/>
        </p:nvSpPr>
        <p:spPr>
          <a:xfrm>
            <a:off x="7645975" y="4199081"/>
            <a:ext cx="610921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ial Narrow" panose="020B0606020202030204" pitchFamily="34" charset="0"/>
              </a:rPr>
              <a:t>14</a:t>
            </a:r>
            <a:endParaRPr lang="es-CL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í ocurre la ovulación en ciclo menstrual. #ovulación #ciclomenstrual  #menstrualcycle #luth… | Tratamiento de fertilidad, Ciclo menstrual,  Consejos para el perío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5" y="0"/>
            <a:ext cx="6884366" cy="688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.freepik.com/vector-gratis/diseno-acuarela...">
            <a:extLst>
              <a:ext uri="{FF2B5EF4-FFF2-40B4-BE49-F238E27FC236}">
                <a16:creationId xmlns:a16="http://schemas.microsoft.com/office/drawing/2014/main" id="{F7899D7C-7831-4F0F-9DEE-7690F16B7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0500" r="15570" b="9693"/>
          <a:stretch/>
        </p:blipFill>
        <p:spPr bwMode="auto">
          <a:xfrm rot="18473910" flipH="1">
            <a:off x="940810" y="258842"/>
            <a:ext cx="6478647" cy="61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ACB03CE-908C-46C4-82A9-46B0C832B5A6}"/>
              </a:ext>
            </a:extLst>
          </p:cNvPr>
          <p:cNvSpPr/>
          <p:nvPr/>
        </p:nvSpPr>
        <p:spPr>
          <a:xfrm>
            <a:off x="-92765" y="1495337"/>
            <a:ext cx="7509164" cy="70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8B2D11-1686-4444-9F3A-7F1F43E547F6}"/>
              </a:ext>
            </a:extLst>
          </p:cNvPr>
          <p:cNvSpPr txBox="1"/>
          <p:nvPr/>
        </p:nvSpPr>
        <p:spPr>
          <a:xfrm>
            <a:off x="1575561" y="1273307"/>
            <a:ext cx="58959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s-MX" sz="6000" dirty="0">
                <a:latin typeface="Arial Narrow" panose="020B0606020202030204" pitchFamily="34" charset="0"/>
              </a:rPr>
              <a:t>1. Fase </a:t>
            </a:r>
            <a:r>
              <a:rPr lang="es-MX" sz="6000" dirty="0">
                <a:latin typeface="Arial Narrow" panose="020B0606020202030204" pitchFamily="34" charset="0"/>
              </a:rPr>
              <a:t>menstrual:</a:t>
            </a:r>
            <a:endParaRPr lang="es-CL" sz="1400" dirty="0"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5C2C03C-436A-4598-A18A-F5161389DD27}"/>
              </a:ext>
            </a:extLst>
          </p:cNvPr>
          <p:cNvSpPr/>
          <p:nvPr/>
        </p:nvSpPr>
        <p:spPr>
          <a:xfrm>
            <a:off x="6025629" y="4567110"/>
            <a:ext cx="5841350" cy="206342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174F15-39BA-4CC3-BE93-3D21F4C1C192}"/>
              </a:ext>
            </a:extLst>
          </p:cNvPr>
          <p:cNvSpPr txBox="1"/>
          <p:nvPr/>
        </p:nvSpPr>
        <p:spPr>
          <a:xfrm>
            <a:off x="6192810" y="4813992"/>
            <a:ext cx="6513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Dura </a:t>
            </a:r>
            <a:r>
              <a:rPr lang="es-MX" sz="3200" dirty="0" err="1">
                <a:latin typeface="Arial Narrow" panose="020B0606020202030204" pitchFamily="34" charset="0"/>
              </a:rPr>
              <a:t>aprox</a:t>
            </a:r>
            <a:r>
              <a:rPr lang="es-MX" sz="3200" dirty="0">
                <a:latin typeface="Arial Narrow" panose="020B0606020202030204" pitchFamily="34" charset="0"/>
              </a:rPr>
              <a:t> de 3 a 7 días.</a:t>
            </a:r>
          </a:p>
          <a:p>
            <a:pPr marL="457200" indent="-457200" algn="just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Se desprende el endometrio</a:t>
            </a:r>
          </a:p>
          <a:p>
            <a:pPr marL="457200" indent="-457200" algn="just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Ocurre sangrado “Menstruación”</a:t>
            </a:r>
            <a:endParaRPr lang="es-CL" sz="3200" dirty="0">
              <a:latin typeface="Arial Narrow" panose="020B0606020202030204" pitchFamily="34" charset="0"/>
            </a:endParaRPr>
          </a:p>
        </p:txBody>
      </p:sp>
      <p:pic>
        <p:nvPicPr>
          <p:cNvPr id="11" name="Picture 2" descr="El ciclo menstrual">
            <a:extLst>
              <a:ext uri="{FF2B5EF4-FFF2-40B4-BE49-F238E27FC236}">
                <a16:creationId xmlns:a16="http://schemas.microsoft.com/office/drawing/2014/main" id="{C9CDE50D-2A44-4AAF-839F-D0BCF8F18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2" t="44157" r="56584" b="19891"/>
          <a:stretch/>
        </p:blipFill>
        <p:spPr bwMode="auto">
          <a:xfrm>
            <a:off x="2160079" y="2673467"/>
            <a:ext cx="2364010" cy="3310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8" name="Picture 6" descr="Menstruales PNG Imágenes Transparentes | Vectores y Archivos PSD | Descarga  Gratuita en Pngtree">
            <a:extLst>
              <a:ext uri="{FF2B5EF4-FFF2-40B4-BE49-F238E27FC236}">
                <a16:creationId xmlns:a16="http://schemas.microsoft.com/office/drawing/2014/main" id="{6B1E8BA5-B300-475E-A04B-9B152E16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1667" r="95556">
                        <a14:foregroundMark x1="2222" y1="33611" x2="14444" y2="37778"/>
                        <a14:foregroundMark x1="12500" y1="61111" x2="23889" y2="82222"/>
                        <a14:foregroundMark x1="12222" y1="59444" x2="10833" y2="68611"/>
                        <a14:foregroundMark x1="12500" y1="67222" x2="18611" y2="75000"/>
                        <a14:foregroundMark x1="29722" y1="91111" x2="31944" y2="93056"/>
                        <a14:foregroundMark x1="88056" y1="51667" x2="96111" y2="60833"/>
                        <a14:foregroundMark x1="65000" y1="5278" x2="63056" y2="27222"/>
                        <a14:foregroundMark x1="67500" y1="1667" x2="67222" y2="0"/>
                        <a14:foregroundMark x1="82222" y1="30278" x2="92222" y2="55833"/>
                        <a14:foregroundMark x1="88056" y1="35000" x2="93333" y2="47778"/>
                        <a14:foregroundMark x1="93333" y1="47778" x2="93889" y2="54167"/>
                        <a14:foregroundMark x1="40833" y1="19167" x2="37222" y2="89167"/>
                        <a14:foregroundMark x1="65833" y1="35556" x2="70000" y2="82222"/>
                        <a14:foregroundMark x1="60556" y1="36389" x2="50278" y2="76111"/>
                        <a14:foregroundMark x1="50278" y1="76111" x2="50278" y2="7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86" y="134086"/>
            <a:ext cx="2334164" cy="23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F14F4F3-99A0-4FE1-BE54-C358FF928664}"/>
              </a:ext>
            </a:extLst>
          </p:cNvPr>
          <p:cNvSpPr/>
          <p:nvPr/>
        </p:nvSpPr>
        <p:spPr>
          <a:xfrm>
            <a:off x="9178599" y="3348388"/>
            <a:ext cx="2637253" cy="201810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5B1BC0A-E89D-4FAC-97ED-776DAD4ED966}"/>
              </a:ext>
            </a:extLst>
          </p:cNvPr>
          <p:cNvSpPr/>
          <p:nvPr/>
        </p:nvSpPr>
        <p:spPr>
          <a:xfrm>
            <a:off x="6296130" y="3348389"/>
            <a:ext cx="2637253" cy="201810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7B2B39BE-E51B-4634-9E5A-C6E1BEC95387}"/>
              </a:ext>
            </a:extLst>
          </p:cNvPr>
          <p:cNvSpPr/>
          <p:nvPr/>
        </p:nvSpPr>
        <p:spPr>
          <a:xfrm rot="5400000">
            <a:off x="9720093" y="2763238"/>
            <a:ext cx="1153767" cy="88739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3454429-325D-4580-9E1C-DE22311BBE8F}"/>
              </a:ext>
            </a:extLst>
          </p:cNvPr>
          <p:cNvSpPr/>
          <p:nvPr/>
        </p:nvSpPr>
        <p:spPr>
          <a:xfrm rot="5400000">
            <a:off x="7101443" y="2763237"/>
            <a:ext cx="1153767" cy="88739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70" name="Picture 2" descr="image.freepik.com/vector-gratis/diseno-acuarela...">
            <a:extLst>
              <a:ext uri="{FF2B5EF4-FFF2-40B4-BE49-F238E27FC236}">
                <a16:creationId xmlns:a16="http://schemas.microsoft.com/office/drawing/2014/main" id="{F9764D4A-B286-4D93-8D1E-9D158F71B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0500" r="15570" b="9693"/>
          <a:stretch/>
        </p:blipFill>
        <p:spPr bwMode="auto">
          <a:xfrm rot="18473910" flipH="1">
            <a:off x="578928" y="867917"/>
            <a:ext cx="5526312" cy="52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CD41A36-E94A-4DD6-8CAE-2CEACB7E3347}"/>
              </a:ext>
            </a:extLst>
          </p:cNvPr>
          <p:cNvSpPr/>
          <p:nvPr/>
        </p:nvSpPr>
        <p:spPr>
          <a:xfrm>
            <a:off x="0" y="1491507"/>
            <a:ext cx="7509164" cy="70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D1D3B6-F69F-4C10-84AF-18B8C6DC5719}"/>
              </a:ext>
            </a:extLst>
          </p:cNvPr>
          <p:cNvSpPr txBox="1"/>
          <p:nvPr/>
        </p:nvSpPr>
        <p:spPr>
          <a:xfrm>
            <a:off x="203389" y="1297338"/>
            <a:ext cx="57408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s-MX" sz="6000" dirty="0">
                <a:latin typeface="Arial Narrow" panose="020B0606020202030204" pitchFamily="34" charset="0"/>
              </a:rPr>
              <a:t>2.Fase proliferativa</a:t>
            </a:r>
            <a:r>
              <a:rPr lang="es-MX" sz="7200" dirty="0">
                <a:latin typeface="Michella Garden" pitchFamily="50" charset="0"/>
              </a:rPr>
              <a:t>:</a:t>
            </a:r>
            <a:endParaRPr lang="es-CL" dirty="0">
              <a:latin typeface="Michella Garden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3F479E-58A1-42DB-93DC-19B6EA69337B}"/>
              </a:ext>
            </a:extLst>
          </p:cNvPr>
          <p:cNvSpPr txBox="1"/>
          <p:nvPr/>
        </p:nvSpPr>
        <p:spPr>
          <a:xfrm>
            <a:off x="5961008" y="490185"/>
            <a:ext cx="5599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Se regenera la capa del endometrio bajo la estimulación de las </a:t>
            </a:r>
            <a:r>
              <a:rPr lang="es-MX" sz="3200" dirty="0">
                <a:highlight>
                  <a:srgbClr val="FFFF00"/>
                </a:highlight>
                <a:latin typeface="Arial Narrow" panose="020B0606020202030204" pitchFamily="34" charset="0"/>
              </a:rPr>
              <a:t>Hormonas sexuales</a:t>
            </a:r>
            <a:r>
              <a:rPr lang="es-MX" sz="3200" dirty="0">
                <a:latin typeface="Arial Narrow" panose="020B060602020203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s-MX" sz="3200" dirty="0">
                <a:latin typeface="Arial Narrow" panose="020B0606020202030204" pitchFamily="34" charset="0"/>
              </a:rPr>
              <a:t>Se produce la ovulación</a:t>
            </a:r>
            <a:endParaRPr lang="es-CL" sz="3200" dirty="0">
              <a:latin typeface="Arial Narrow" panose="020B0606020202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659998-94DB-4C12-9B84-448392360BFF}"/>
              </a:ext>
            </a:extLst>
          </p:cNvPr>
          <p:cNvSpPr txBox="1"/>
          <p:nvPr/>
        </p:nvSpPr>
        <p:spPr>
          <a:xfrm>
            <a:off x="6280938" y="3622323"/>
            <a:ext cx="2690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Estimula folículos que contienen un ovocito maduro cada uno.</a:t>
            </a:r>
          </a:p>
          <a:p>
            <a:pPr algn="just"/>
            <a:endParaRPr lang="es-MX" sz="3200" dirty="0">
              <a:latin typeface="212 Warmheart Sans PERSONAL USE" panose="02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5AD5A1-7F75-436A-BFC4-3C1BFEE165C0}"/>
              </a:ext>
            </a:extLst>
          </p:cNvPr>
          <p:cNvSpPr txBox="1"/>
          <p:nvPr/>
        </p:nvSpPr>
        <p:spPr>
          <a:xfrm>
            <a:off x="9194041" y="3861584"/>
            <a:ext cx="23664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Aumenta producción de estrógenos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76B4C0-BF8E-4A00-847F-18566CBDD311}"/>
              </a:ext>
            </a:extLst>
          </p:cNvPr>
          <p:cNvSpPr txBox="1"/>
          <p:nvPr/>
        </p:nvSpPr>
        <p:spPr>
          <a:xfrm>
            <a:off x="9821723" y="2764138"/>
            <a:ext cx="1153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000" b="1" dirty="0">
                <a:latin typeface="Arial Narrow" panose="020B0606020202030204" pitchFamily="34" charset="0"/>
              </a:rPr>
              <a:t>FSH:</a:t>
            </a:r>
            <a:endParaRPr lang="es-CL" sz="4000" b="1" dirty="0"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1972F9-C02A-4A0F-B490-D97D543E70A9}"/>
              </a:ext>
            </a:extLst>
          </p:cNvPr>
          <p:cNvSpPr txBox="1"/>
          <p:nvPr/>
        </p:nvSpPr>
        <p:spPr>
          <a:xfrm>
            <a:off x="7295250" y="2764138"/>
            <a:ext cx="1053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000" b="1" dirty="0">
                <a:latin typeface="Arial Narrow" panose="020B0606020202030204" pitchFamily="34" charset="0"/>
              </a:rPr>
              <a:t>LH: </a:t>
            </a:r>
            <a:endParaRPr lang="es-CL" sz="4000" b="1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D3B66E-956B-4709-A9AE-7ACA6A31857D}"/>
              </a:ext>
            </a:extLst>
          </p:cNvPr>
          <p:cNvSpPr/>
          <p:nvPr/>
        </p:nvSpPr>
        <p:spPr>
          <a:xfrm>
            <a:off x="5927378" y="487772"/>
            <a:ext cx="5987812" cy="206451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72" name="Picture 4" descr="Flecha curva cinta - Descargar PNG/SVG transparente">
            <a:extLst>
              <a:ext uri="{FF2B5EF4-FFF2-40B4-BE49-F238E27FC236}">
                <a16:creationId xmlns:a16="http://schemas.microsoft.com/office/drawing/2014/main" id="{61200133-1053-4ABC-A2FE-1A92CC4F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7203" flipH="1">
            <a:off x="10230121" y="4870965"/>
            <a:ext cx="1780032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760107A-3BB6-454E-AE1B-FD6248D46278}"/>
              </a:ext>
            </a:extLst>
          </p:cNvPr>
          <p:cNvSpPr txBox="1"/>
          <p:nvPr/>
        </p:nvSpPr>
        <p:spPr>
          <a:xfrm>
            <a:off x="6667500" y="5589122"/>
            <a:ext cx="3731107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Recubrimiento y aumento de grosor del útero</a:t>
            </a:r>
          </a:p>
        </p:txBody>
      </p:sp>
      <p:pic>
        <p:nvPicPr>
          <p:cNvPr id="26" name="Picture 2" descr="El ciclo menstrual">
            <a:extLst>
              <a:ext uri="{FF2B5EF4-FFF2-40B4-BE49-F238E27FC236}">
                <a16:creationId xmlns:a16="http://schemas.microsoft.com/office/drawing/2014/main" id="{EEE3C0AD-D0E4-4B69-ADAA-1E7FA6483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5" t="37882" r="42666" b="17683"/>
          <a:stretch/>
        </p:blipFill>
        <p:spPr bwMode="auto">
          <a:xfrm>
            <a:off x="2314416" y="2615473"/>
            <a:ext cx="2179736" cy="3735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49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8" grpId="0" animBg="1"/>
      <p:bldP spid="10" grpId="0"/>
      <p:bldP spid="12" grpId="0"/>
      <p:bldP spid="14" grpId="0"/>
      <p:bldP spid="16" grpId="0"/>
      <p:bldP spid="2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268</Words>
  <Application>Microsoft Office PowerPoint</Application>
  <PresentationFormat>Panorámica</PresentationFormat>
  <Paragraphs>49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212 Warmheart Sans PERSONAL USE</vt:lpstr>
      <vt:lpstr>Arial</vt:lpstr>
      <vt:lpstr>Arial Narrow</vt:lpstr>
      <vt:lpstr>Calibri</vt:lpstr>
      <vt:lpstr>Calibri Light</vt:lpstr>
      <vt:lpstr>Michella Garden</vt:lpstr>
      <vt:lpstr>Wingdings</vt:lpstr>
      <vt:lpstr>Tema de Office</vt:lpstr>
      <vt:lpstr>Presentación de PowerPoint</vt:lpstr>
      <vt:lpstr>Presentación de PowerPoint</vt:lpstr>
      <vt:lpstr>OBJETIVO: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madea</dc:creator>
  <cp:lastModifiedBy>María de los Ángeles</cp:lastModifiedBy>
  <cp:revision>30</cp:revision>
  <dcterms:created xsi:type="dcterms:W3CDTF">2021-03-17T15:37:39Z</dcterms:created>
  <dcterms:modified xsi:type="dcterms:W3CDTF">2024-05-04T05:27:08Z</dcterms:modified>
</cp:coreProperties>
</file>