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3-15T14:48:17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12154 5184 0,'0'25'297,"0"25"-281,0-1-16,25 1 15,-25-1-15,0 1 16,0-25-16,0 24 0,25 1 16,-25-25-16,0 0 15,0-1-15,0 1 16,0 0-16,0 0 16,0 0-16,0-1 15,0 1-15,0 0 16,0 0-16,0 0 15,0 0 1,25 24 0,-25-24 15,0 0-15,0 0 15,0-1-31,0 1 31,25-25 0,-25-25 16,0 1-31,0-1-1,0 0-15,0 0 16,0 0-16,0-24 16,0 24-1,0-25 1,0 1 0,0 24-16,0 0 15,0 0 1,0 0-16,0 1 0,0-26 15,0 25 1,0-24-16,0 24 16,0 0-16,-25 0 15,25-24 1,0 24 0,0 0-1,-25 0 1,25 0-16,0 1 15,0-26 1,-25 50-16,25-25 16,0 0-1,0 1-15,0-1 16,-25 0 0,25 0-16,0 0 0,0 1 15,-25-26 1,25 25-1,0 0 1,0 1-16,-24-1 16,24 0-16,0 0 15,0 0 1,0 0 0,0-24-1,0 24 1,0 0-16,0 0 15,0 1 1,0-1 0,0 0-1,0 50 48,0 0-48,0 24 1,0-24-16,0 0 16,0 49-16,0-24 15,0 0-15,0-1 0,24 50 16,-24-49-16,0 24 16,0 26-16,0-1 15,0-50-15,0-24 16,0 74-16,0-74 15,0 25-15,0-1 0,0-24 16,0 0-16,0 25 16,25-26-16,-25 1 15,0 0-15,0 0 16,0 25-16,0-26 16,0 1-1,0 0-15,0 0 16,-25-25 31</inkml:trace>
  <inkml:trace contextRef="#ctx0" brushRef="#br0" timeOffset="2741.95">23440 4688 0,'0'25'172,"0"49"-157,-24 50-15,24-24 16,0-1-16,0-50 16,0 1-16,-25 49 15,25-24-15,-25-1 16,25-24-16,-25 24 16,0 100-1,25-150-15,-24 26 16,24 0-16,0-1 15,0-24-15,0 0 16,-25 0-16,25 0 16,0-1-16,0 1 0,0 0 15,-25 0-15,25 0 16,0 74 0,0-74-16,0-1 15,0 1 1,0 0-16,0 0 0,0 0 15,0-50 48,0-74-63,0 24 16,0-24-16,0 0 15,0 0-15,0-50 0,25 49 16,-25 26-16,0 0 15,0-1-15,49-74 16,-24 50-16,0 0 0,0-50 16,24-25-16,-49 125 15,0-26-15,0 26 16,25 24-16,-25 0 16,0 0-16,0 1 15,0-1 1,0 0-1,0 0 1,0 0 15,0 1-15,0-1 31,0 74 31,25-49-78,-25 25 16,0 25-16,0-25 15,0 24 1,0 1-16,0-1 0,0 1 15,0 0-15,0-1 16,0 1-16,0 0 16,0-1-16,0 75 15,-25-25-15,0-24 16,1 74-16,-1-75 16,25 50-16,-25-50 0,0 1 15,25-26 1,-25 1-16,25-25 0,0 25 15,0-26-15,-24 1 16,24 0-16,-25-25 16,25 25-16,0 0 0,0-1 15,0 1 1,0 0 0,0 0-1,0 0 1,-25-25 31,0 0 31,0 0-47,25-25-15,0 0-1,0 0-15,0-24 32,0-1-32,0 0 15,0 1-15,0-26 16,-24 1-16,24-1 15,0-98-15,0 49 0,0-298 32,0 199-32,0 99 0,49-50 15,-49 75-15,25-25 16,-25 99-16,0 0 16,0 1-16,25-1 0,-25 0 15,0 0 141,-25 25-140</inkml:trace>
  <inkml:trace contextRef="#ctx0" brushRef="#br0" timeOffset="7699.26">18479 14734 0,'0'-74'203,"0"-125"-203,0 25 0,0-24 16,0 74-16,0-25 15,0 75-15,0-1 16,0 26-16,0 24 16,0-149-1,0 125 1,0 24-16,0-25 0,0 26 16,0-26-16,0 25 15,0 0-15,0-24 16,0-1-16,0 25 15,0 0-15,-24-99 16,24 100 0,0-1-16,0-25 15,0 25-15,0-24 0,0 24 16,0 0-16,0-24 16,0 24-16,0 0 15,0 0-15,0-24 16,0 24-16,0 0 0,0-25 15,0 26-15,0-1 16,0-25-16,0 1 16,0 24-16,0 0 15,0-25-15,0 25 16,0-24-16,0 24 0,0 0 16,0-24-16,0-1 15,0 25-15,0-24 16,0 24-16,0-50 15,0 26 1,0 24-16,0-25 16,0 1-16,0-1 15,0 1-15,0-1 16,0 25-16,0-24 16,0-1-16,0 25 15,0-49-15,0 24 16,0 0-16,0 26 15,0-26-15,0 0 16,0 1-16,0 24 0,0-74 16,0 74-1,0-25-15,0 26 16,24-26-16,-24 0 16,0 26-16,0-1 0,0-25 15,0 1-15,0 24 16,0-25-1,0 25-15,0 1 16,25-26-16,-25 25 16,0-24-16,0 24 15,0 0-15,0 0 0,0-24 16,25-1-16,0 25 16,-25 0-1,0-24-15,0-1 16,0 0-16,0 26 15,25-26-15,0 25 16,-25-24-16,24-1 16,-24 0-16,0 26 15,0-1 1,0-50-16,25 26 0,-25 24 16,25-99-1,0 124-15,-25-50 16,0 1-1,25 24-15,-25 0 0,0-24 16,0 24-16,24 0 16,1-25-16,-25 25 15,0 1 1,25-1-16,-25-25 0,25 50 16,-25-49-16,25 24 15,-25-25-15,0 25 16,24 1-16,1-26 15,-25 0-15,0 26 16,25-51 0,0 1-16,-25 49 15,0-49-15,0-1 16,25 50-16,-25-49 0,0 24 16,0 1-1,0-1-15,0 0 0,24 1 16,-24-1-16,0-49 31,0 49-31,25-24 16,-25 49-16,0-24 15,25-1-15,-25-49 16,0 74-16,25-25 16,-25 1-16,0-1 15,25 1-15,-25 24 16,0-25-16,0 25 0,0 1 15,0-26-15,0-24 16,24 49-16,-24 0 16,0 0-16,0-49 15,0 24 1,0 25-16,0-49 16,0 49-16,0 0 15,0 0-15,0-49 0,0 49 16,0 0-16,0 1 15,0-51-15,0 50 16,0 1-16,0-1 16,0-25-16,25 25 15,-25-24-15,0-1 16,0 25 0,0 1-1</inkml:trace>
  <inkml:trace contextRef="#ctx0" brushRef="#br0" timeOffset="8884.11">19149 6028 0,'-25'0'375,"1"0"-359,-1 0 30,0 0-14,0 0-1,0 0-15,1 0-1,-1 0 16,-25 24-31,25-24 0,1 0 16,-1 0 0,25 25-1,-25 0-15,0-25 16,0 0 15</inkml:trace>
  <inkml:trace contextRef="#ctx0" brushRef="#br0" timeOffset="9903.12">18752 6102 0,'25'-25'219,"124"-49"-219,25-75 15,-1 50-15,75-1 16,-124 1-16,-49 50 16,-1 24-16,-49 25 15,0 0 1,0-25-16,-1 25 31,1 0 0,0 0 1,-25 25-1,25-25-31,0 25 31,-25-1 16,0 1-16,0 0-31,0 0 31,0 0 1,0-1-32,0 1 15,-25 25-15,25-25 16,0-1 0,0 26-16,0-25 15,0 0-15,0 24 16,0-24-1,0 0 1,0 0-16,0 0 16,0 24-1,0-24-15,0 0 0,0 0 16,0-1-16,0 1 16,0 0-1,0 0-15,0 0 16,0 24-1,0-24 1,0 0-16,-25 0 31,0 24-31</inkml:trace>
  <inkml:trace contextRef="#ctx0" brushRef="#br0" timeOffset="13950.49">22969 7466 0,'50'25'234,"-25"0"-234,-1-25 16,26 0-16,24 25 16,-49-25-16,0 24 15,25-24-15,-26 0 16,1 25-16,25-25 15,-25 25 1,24-25-16,-24 0 0,0 0 16,24 0-16,-24 0 15,0 0-15,0 0 16,24 0 0,1 0-16,-25 0 15,24 0-15,-24 0 16,0 0-16,0 0 15,0 0-15,0 0 16,24 0-16,-24 0 16,25 0-16,-26 0 15,26 0-15,-25 0 16,24 0-16,-24 0 0,25 0 16,-25-25-1,-1 25-15,1 0 0,0 0 16,25 0-16,-26 0 15,-24-25-15,50 25 16,-25 0 0,0 0-16,-1-24 0,1 24 15,0 0 1,0 0-16,0 0 16,-1 0-16,26-25 15,-25 25 1,0 0-16,-1 0 0,26 0 15,-25 0 1,0 0 0,0 0-16,-1 0 15,1 0-15,25-25 16,-25 25-16,-1-25 0,26 25 16,-25 0-1,0 0 1,-1-25-1,1 25-15,-25-24 16,50 24-16,-25 0 16,-25-25-16,49 25 15,-24 0 1,0-25-16,0 25 16,-25-25-16,24 25 15,1-25-15,0 25 16,-25-24-16,25 24 15,0-25-15,-25 0 16,24 25 0,1-25-16,0 25 15,-25-25 1,0 1 0,0-1-1,25 25-15,0-25 16,-25 0-1,0 0 1,24 1-16,-24-1 16,0-25 15,25 50-31,-25-25 16,25 1-1,-25-1-15,0 0 31,0 0-31,0 0 32,0 0-17,0 1 1,0-1 0,0 0-1,25 0 1,-25 0-16,0 1 31,0-1-31,0 0 16,0 0-1,0 0 1,0 1 15,0-1 0,0 0-15,0 0 0,0 0 15,0 1-31,0-1 31,-25 25-15,25-25-16,0 0 31,0 0-15,0 1-1,-25 24-15,25-25 16,-25 25 0,25-50-1,0 25 1,-24 25-1,24-24-15,0-1 16,0 50 125,0-1-126,-25 1 17,0-25-17,25 25-15,0 0 16,0 0-1,-25-1-15,25 1 16,0 0 0,-25 0-1,25 0-15,0-1 16,-24-24 0,24 25-16,0 0 15,0 0-15,0 0 31,0-1 1,0 1-17,0-50 95,0 1-63,24-1-16,-24 0-16,0 0 1,0 0 0,0 1-1,0-1-15,0 0 16,0 0 0,0 0-1,0 1 1,0-1-16,0 0 15,25 0 32,0 25-15,0 0 14,0 0-30,-25-25 0,0 1-1,24 24 1,1 0 15,-25-25 0,25 25-15,0 0 0,0 0 77,-1 0-61,-24 25-17,0-1 1,25-24 0,-25 25 15,25-25-31,-25 25 31,25-25-31,0 25 31,-25 0 1,25-25-17,-25 24 1,24-24 15,1 0-15,-25 25-16,0 0 47,25-25-32,25 0 1</inkml:trace>
  <inkml:trace contextRef="#ctx0" brushRef="#br0" timeOffset="15365.8">23292 4242 0</inkml:trace>
  <inkml:trace contextRef="#ctx0" brushRef="#br0" timeOffset="16106.84">23292 4242 0,'0'24'234,"-25"26"-218,25 0-16,0-1 0,0 1 15,-25 24-15,0-24 16,25 24-16,-25 1 16,25-26-16,-24 1 15,24 0-15,-25-1 16,25 1-16,0-25 15,0-1-15,0 26 0,0-25 16,-25 49 0,25-49-1,0 25-15,-25-26 16,25 1-16,0 0 16,0 0-16,0 24 15,0-24 1,0 0-1,0 0-15,0 0 16,0-1 0,-25 1-1,25 0-15,-24 0 32,24 0-17,0-1 1,0 1-1,-25-25 95,25 25-95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34D18-AF1C-4FCF-A13F-FD461616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3A99CC-9A44-4CD4-982E-CD05BF821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2E126-A0D1-4D70-8B3F-F7EAE5EB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6D5B1-AFD6-495F-9B08-6DB5D221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DF165-5C6D-49B0-9408-0CC0B62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156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9FDE4-BB4D-4D1A-9B31-AC5ECAF5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6CA3CE-F624-4D71-91CF-E78F61A6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6D48E-BCF9-4552-B61C-B1960A93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06A67-CC54-4FDC-8AC5-AC40B2DE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5E2BA-36D4-4514-8E5D-2B2AA9ED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8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9B495C-20F8-4FF7-BC7C-E6226D06F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29AC84-E42E-4F2F-B23F-6F03E9CCD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B07978-5AB7-4A6A-AA21-4095F9F3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0435E2-2F24-42B0-BE26-FC126708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827AA8-63F8-4428-B294-7702CB1E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3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C89CD-9AB6-40DE-A56E-C5F727E2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FE0D7-753F-4221-93F1-613EB72B1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C951B-F340-4024-8BE2-5FB1B160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A4340-1C98-486F-B96E-F1A111E7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14210-82FD-4738-931C-AF0C5C17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2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F89B4-738E-4DCD-9C8F-93BB77FE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D3699-836A-4423-8E6E-8584A31E8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BC966-694D-4764-9D0D-CE9D962B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77362-8C08-4147-8DC6-C7F9416C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577EC-ED91-4A9D-AE4C-F865C067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39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9DE55-36EC-4914-A537-C29E98A5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94C93-279D-4748-9AC8-8696D9A76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B50A0-5A69-4603-8D57-F9CFB0AE5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C6FBE1-5199-408B-98E9-ABF5FD4C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9E9DB-0F24-477C-B651-CF329036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1F766C-6D03-4D68-870D-C47A908F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4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0C4B3-E368-42B9-AE3D-F4DE367C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5A80B-BA75-4352-8E1F-4A76F36BB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B751BB-4FCD-4353-AC05-004B474CD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25E277-3805-4C46-99B3-5E8442F4A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4D94AD-7A0F-4F17-ACEA-4296FDE51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D496D6-7642-44E9-B97F-D53D9AF1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FF4FC7-EA70-42E0-B675-81DCE342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5101B5-CCA0-4FE6-8B4B-BED417E2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1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8EC-1495-4F4C-94E4-9CCBB815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CDAC67-B1B9-4A8A-BB89-EBEB3787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B72C9B-1D6B-414F-8B2B-FCD5AEFA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239779-E8F3-4213-9F2C-FFDBAA61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10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5DD3CC-F2C2-4C9A-8437-EA38AC4E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E91C16-C67B-442C-B538-21C75819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2FA08A-ECC1-465F-B604-BAA20AEB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85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B607-6341-46B8-BEB6-11D0C643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6C8C4-56E3-40DB-BC2B-9B896253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8925B-5CC6-4067-8AF2-294DB7DD3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589302-1A05-4C7F-B344-9681A2C7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89E35-98F8-4CB3-9C70-7AA50E7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FE5EE1-BF75-4106-9BE6-28CA0F76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071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F05D3-CC61-44C2-9356-EE5E0C90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0020D6-DB92-4F73-9C7A-9D414737B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3B644-181F-4C49-A254-4F783D1E1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36ABD-CD03-45C1-8A07-290DA585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FF19C5-9FD1-4D31-B862-40F83D1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0B20F-5007-44EA-A02C-C5F8E63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09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C5748D-A5FE-4C3D-AA1E-304D9F25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FC9CA-0752-45D8-AB9D-B23BA16CE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AC401-3E80-4871-8744-3E50A0712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BA4F-16ED-4440-A370-FF816D429813}" type="datetimeFigureOut">
              <a:rPr lang="es-CL" smtClean="0"/>
              <a:t>04-05-2024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6ED4E-93ED-431E-A744-CF2394CF4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D56B3-E7EE-4BE9-A941-60D182F7C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220-1216-4DE6-8715-38733C7E0B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79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urriculumnacional.cl/portal/Ejes/Ciencias-Naturales/Biologia/70157:CN07-OA-0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mana Nacional de Salud de la Adolescencia 2018, ¡participa! Se acerca la  fecha de arranque de la nueva edición | Centro Nacional para la Salud de la  Infancia y Adolescencia | Gobierno | gob.mx">
            <a:extLst>
              <a:ext uri="{FF2B5EF4-FFF2-40B4-BE49-F238E27FC236}">
                <a16:creationId xmlns:a16="http://schemas.microsoft.com/office/drawing/2014/main" id="{A0EC8F01-59D7-42D5-87E6-71408C99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6" b="94988" l="9978" r="92461">
                        <a14:foregroundMark x1="41503" y1="15582" x2="42075" y2="24625"/>
                        <a14:foregroundMark x1="24459" y1="10869" x2="27843" y2="11904"/>
                        <a14:foregroundMark x1="27071" y1="8199" x2="26151" y2="6756"/>
                        <a14:foregroundMark x1="87957" y1="30564" x2="90396" y2="27486"/>
                        <a14:foregroundMark x1="90595" y1="48216" x2="91540" y2="48406"/>
                        <a14:foregroundMark x1="78975" y1="85944" x2="78029" y2="84309"/>
                        <a14:foregroundMark x1="90022" y1="47371" x2="91341" y2="48624"/>
                        <a14:foregroundMark x1="60985" y1="90057" x2="63250" y2="92100"/>
                        <a14:foregroundMark x1="56681" y1="94988" x2="57800" y2="88831"/>
                        <a14:foregroundMark x1="48246" y1="92727" x2="51630" y2="88613"/>
                        <a14:foregroundMark x1="90769" y1="29120" x2="92461" y2="2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5" y="-158521"/>
            <a:ext cx="9054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EC52F5B9-35E9-46EA-AD11-CC23E3002790}"/>
              </a:ext>
            </a:extLst>
          </p:cNvPr>
          <p:cNvSpPr txBox="1">
            <a:spLocks/>
          </p:cNvSpPr>
          <p:nvPr/>
        </p:nvSpPr>
        <p:spPr>
          <a:xfrm>
            <a:off x="7793813" y="5696908"/>
            <a:ext cx="4148851" cy="209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7° Básico</a:t>
            </a:r>
          </a:p>
          <a:p>
            <a:pPr algn="r">
              <a:lnSpc>
                <a:spcPct val="50000"/>
              </a:lnSpc>
            </a:pPr>
            <a:r>
              <a:rPr lang="es-MX" smtClean="0">
                <a:solidFill>
                  <a:schemeClr val="tx1"/>
                </a:solidFill>
                <a:latin typeface="Arial Narrow" panose="020B0606020202030204" pitchFamily="34" charset="0"/>
              </a:rPr>
              <a:t>Ciencias </a:t>
            </a:r>
            <a:r>
              <a:rPr lang="es-MX" dirty="0">
                <a:solidFill>
                  <a:schemeClr val="tx1"/>
                </a:solidFill>
                <a:latin typeface="Arial Narrow" panose="020B0606020202030204" pitchFamily="34" charset="0"/>
              </a:rPr>
              <a:t>Naturales </a:t>
            </a:r>
            <a:endParaRPr lang="es-C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C259CE-A425-48B2-AEE2-8C4303F26B49}"/>
              </a:ext>
            </a:extLst>
          </p:cNvPr>
          <p:cNvSpPr txBox="1"/>
          <p:nvPr/>
        </p:nvSpPr>
        <p:spPr>
          <a:xfrm>
            <a:off x="7609674" y="4575821"/>
            <a:ext cx="4143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CHICKEN Pie Height" panose="02000600000000000000" pitchFamily="2" charset="0"/>
              </a:rPr>
              <a:t>Repaso:</a:t>
            </a:r>
          </a:p>
          <a:p>
            <a:pPr algn="ctr"/>
            <a:r>
              <a:rPr lang="es-MX" sz="4400" dirty="0">
                <a:latin typeface="CHICKEN Pie Height" panose="02000600000000000000" pitchFamily="2" charset="0"/>
              </a:rPr>
              <a:t>Salud en </a:t>
            </a:r>
            <a:r>
              <a:rPr lang="es-MX" sz="4400" dirty="0" smtClean="0">
                <a:latin typeface="CHICKEN Pie Height" panose="02000600000000000000" pitchFamily="2" charset="0"/>
              </a:rPr>
              <a:t>la</a:t>
            </a:r>
            <a:endParaRPr lang="es-CL" dirty="0">
              <a:latin typeface="212 Warmheart Sans PERSONAL USE" panose="02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3826" y="3949148"/>
            <a:ext cx="4320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Arial Narrow" panose="020B0606020202030204" pitchFamily="34" charset="0"/>
              </a:rPr>
              <a:t>Unidad:</a:t>
            </a:r>
          </a:p>
          <a:p>
            <a:pPr algn="ctr"/>
            <a:r>
              <a:rPr lang="es-CL" sz="4000" dirty="0" smtClean="0">
                <a:latin typeface="Arial Narrow" panose="020B0606020202030204" pitchFamily="34" charset="0"/>
              </a:rPr>
              <a:t>SALUD EN LA ADOLESCENCIA</a:t>
            </a:r>
            <a:endParaRPr lang="es-CL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3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31C11A8-7F51-4879-B57C-D35DE3EFF52A}"/>
              </a:ext>
            </a:extLst>
          </p:cNvPr>
          <p:cNvSpPr txBox="1">
            <a:spLocks/>
          </p:cNvSpPr>
          <p:nvPr/>
        </p:nvSpPr>
        <p:spPr>
          <a:xfrm>
            <a:off x="104911" y="307945"/>
            <a:ext cx="11982178" cy="812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 Narrow" panose="020B0606020202030204" pitchFamily="34" charset="0"/>
                <a:ea typeface="+mn-ea"/>
                <a:cs typeface="+mn-cs"/>
              </a:rPr>
              <a:t>Sistema Reproductor femenino</a:t>
            </a:r>
            <a:endParaRPr lang="es-CL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148" name="Picture 4" descr="Gráfico vectorial Salud reproductiva ▷ Imagen vectorial Salud reproductiva  - Página 2 | Depositphotos®">
            <a:extLst>
              <a:ext uri="{FF2B5EF4-FFF2-40B4-BE49-F238E27FC236}">
                <a16:creationId xmlns:a16="http://schemas.microsoft.com/office/drawing/2014/main" id="{BDD6404D-9CCE-46AE-B242-696902D6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4744" l="6452" r="93060">
                        <a14:foregroundMark x1="6549" y1="24528" x2="7918" y2="26415"/>
                        <a14:foregroundMark x1="49560" y1="9838" x2="49560" y2="9838"/>
                        <a14:foregroundMark x1="50733" y1="47709" x2="50831" y2="56065"/>
                        <a14:foregroundMark x1="50831" y1="56065" x2="50049" y2="57547"/>
                        <a14:foregroundMark x1="89247" y1="33962" x2="89247" y2="33962"/>
                        <a14:foregroundMark x1="93157" y1="28976" x2="93157" y2="28976"/>
                        <a14:foregroundMark x1="51515" y1="85175" x2="53470" y2="94744"/>
                        <a14:foregroundMark x1="52102" y1="9704" x2="52102" y2="9704"/>
                        <a14:foregroundMark x1="47996" y1="9434" x2="47996" y2="9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88" y="1244429"/>
            <a:ext cx="6522020" cy="47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0E53865-6250-4B51-9740-F5FC0AC2B50C}"/>
              </a:ext>
            </a:extLst>
          </p:cNvPr>
          <p:cNvSpPr txBox="1">
            <a:spLocks/>
          </p:cNvSpPr>
          <p:nvPr/>
        </p:nvSpPr>
        <p:spPr>
          <a:xfrm>
            <a:off x="506579" y="1674666"/>
            <a:ext cx="3293483" cy="12004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latin typeface="CHICKEN Pie Height" panose="02000600000000000000" pitchFamily="2" charset="0"/>
                <a:ea typeface="+mn-ea"/>
                <a:cs typeface="+mn-cs"/>
              </a:rPr>
              <a:t>ovarios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Gónadas femeninas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Producen ovocito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Producen hormonas y progesterona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779D94-2213-449F-869A-E4E7CD2043E5}"/>
              </a:ext>
            </a:extLst>
          </p:cNvPr>
          <p:cNvSpPr txBox="1">
            <a:spLocks/>
          </p:cNvSpPr>
          <p:nvPr/>
        </p:nvSpPr>
        <p:spPr>
          <a:xfrm>
            <a:off x="1038209" y="3609702"/>
            <a:ext cx="3149793" cy="12004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latin typeface="CHICKEN Pie Height" panose="02000600000000000000" pitchFamily="2" charset="0"/>
                <a:ea typeface="+mn-ea"/>
                <a:cs typeface="+mn-cs"/>
              </a:rPr>
              <a:t>Oviductos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Conectan los ovarios con el útero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Traslado de ovocito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Fecundación </a:t>
            </a:r>
            <a:endParaRPr lang="es-CL" sz="8000" dirty="0"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DF9AC1-FABE-4196-A160-8132D2D4FEFA}"/>
              </a:ext>
            </a:extLst>
          </p:cNvPr>
          <p:cNvSpPr txBox="1">
            <a:spLocks/>
          </p:cNvSpPr>
          <p:nvPr/>
        </p:nvSpPr>
        <p:spPr>
          <a:xfrm>
            <a:off x="1038209" y="5469607"/>
            <a:ext cx="3371861" cy="7206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s-MX" sz="2700" dirty="0">
                <a:latin typeface="CHICKEN Pie Height" panose="02000600000000000000" pitchFamily="2" charset="0"/>
                <a:ea typeface="+mn-ea"/>
                <a:cs typeface="+mn-cs"/>
              </a:rPr>
              <a:t>Vulva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Arial Nova Cond" panose="020B0506020202020204" pitchFamily="34" charset="0"/>
                <a:ea typeface="+mn-ea"/>
                <a:cs typeface="+mn-cs"/>
              </a:rPr>
              <a:t>Genitales externos</a:t>
            </a:r>
            <a:endParaRPr lang="es-CL" sz="2400" dirty="0"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63598-108B-4F33-A563-24F3CE3FDC6B}"/>
              </a:ext>
            </a:extLst>
          </p:cNvPr>
          <p:cNvSpPr txBox="1">
            <a:spLocks/>
          </p:cNvSpPr>
          <p:nvPr/>
        </p:nvSpPr>
        <p:spPr>
          <a:xfrm>
            <a:off x="8465146" y="3000761"/>
            <a:ext cx="3247138" cy="12004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latin typeface="CHICKEN Pie Height" panose="02000600000000000000" pitchFamily="2" charset="0"/>
                <a:ea typeface="+mn-ea"/>
                <a:cs typeface="+mn-cs"/>
              </a:rPr>
              <a:t>Útero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Implantación y desarrollo del embrión.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La capa más interna se desprende en la menstruación</a:t>
            </a:r>
            <a:endParaRPr lang="es-CL" sz="8000" dirty="0"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9960907-9CE3-4F98-B21E-257FB5DED9BB}"/>
              </a:ext>
            </a:extLst>
          </p:cNvPr>
          <p:cNvSpPr txBox="1">
            <a:spLocks/>
          </p:cNvSpPr>
          <p:nvPr/>
        </p:nvSpPr>
        <p:spPr>
          <a:xfrm>
            <a:off x="8254019" y="5013339"/>
            <a:ext cx="3371860" cy="12004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latin typeface="CHICKEN Pie Height" panose="02000600000000000000" pitchFamily="2" charset="0"/>
                <a:ea typeface="+mn-ea"/>
                <a:cs typeface="+mn-cs"/>
              </a:rPr>
              <a:t>Vagina</a:t>
            </a:r>
            <a:endParaRPr lang="es-MX" sz="9600" dirty="0">
              <a:latin typeface="Arial Nova Cond" panose="020B0506020202020204" pitchFamily="34" charset="0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Conecta el útero con el exterior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Permite el paso del feto en el parto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Permite la salida de la menstruación</a:t>
            </a:r>
            <a:endParaRPr lang="es-CL" sz="8000" dirty="0"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328ED60-D0B2-4D35-AFFA-86C9E99A43AC}"/>
              </a:ext>
            </a:extLst>
          </p:cNvPr>
          <p:cNvCxnSpPr>
            <a:cxnSpLocks/>
          </p:cNvCxnSpPr>
          <p:nvPr/>
        </p:nvCxnSpPr>
        <p:spPr>
          <a:xfrm flipH="1" flipV="1">
            <a:off x="2926080" y="1855369"/>
            <a:ext cx="1619794" cy="9192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6E03531-268F-4633-BCD9-16397C03C909}"/>
              </a:ext>
            </a:extLst>
          </p:cNvPr>
          <p:cNvCxnSpPr>
            <a:cxnSpLocks/>
          </p:cNvCxnSpPr>
          <p:nvPr/>
        </p:nvCxnSpPr>
        <p:spPr>
          <a:xfrm flipH="1" flipV="1">
            <a:off x="2926080" y="1780238"/>
            <a:ext cx="5280250" cy="9943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DEE88AD-9BE4-4B20-9DE8-A02CE0F5D59B}"/>
              </a:ext>
            </a:extLst>
          </p:cNvPr>
          <p:cNvCxnSpPr>
            <a:cxnSpLocks/>
          </p:cNvCxnSpPr>
          <p:nvPr/>
        </p:nvCxnSpPr>
        <p:spPr>
          <a:xfrm flipH="1">
            <a:off x="3800062" y="2732536"/>
            <a:ext cx="1587208" cy="10280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5DFF740-A686-4F33-9FF6-A97962CEC130}"/>
              </a:ext>
            </a:extLst>
          </p:cNvPr>
          <p:cNvCxnSpPr>
            <a:cxnSpLocks/>
          </p:cNvCxnSpPr>
          <p:nvPr/>
        </p:nvCxnSpPr>
        <p:spPr>
          <a:xfrm flipH="1">
            <a:off x="3952462" y="2785360"/>
            <a:ext cx="3654234" cy="112764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DE73CE5-EC0D-47D3-8A77-878EDF7A1EFF}"/>
              </a:ext>
            </a:extLst>
          </p:cNvPr>
          <p:cNvCxnSpPr>
            <a:cxnSpLocks/>
          </p:cNvCxnSpPr>
          <p:nvPr/>
        </p:nvCxnSpPr>
        <p:spPr>
          <a:xfrm flipH="1">
            <a:off x="4593666" y="5853630"/>
            <a:ext cx="128240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9A6A669-689F-4D67-B334-3DADCC9BEBFF}"/>
              </a:ext>
            </a:extLst>
          </p:cNvPr>
          <p:cNvCxnSpPr>
            <a:cxnSpLocks/>
          </p:cNvCxnSpPr>
          <p:nvPr/>
        </p:nvCxnSpPr>
        <p:spPr>
          <a:xfrm>
            <a:off x="6740792" y="4794327"/>
            <a:ext cx="146553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AE64992-D49E-45C9-A1D5-F3B3A67C38B4}"/>
              </a:ext>
            </a:extLst>
          </p:cNvPr>
          <p:cNvCxnSpPr>
            <a:cxnSpLocks/>
          </p:cNvCxnSpPr>
          <p:nvPr/>
        </p:nvCxnSpPr>
        <p:spPr>
          <a:xfrm>
            <a:off x="6740792" y="3429000"/>
            <a:ext cx="163249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5CAC5DBD-4ADC-4109-8D72-93F846AE94F6}"/>
                  </a:ext>
                </a:extLst>
              </p14:cNvPr>
              <p14:cNvContentPartPr/>
              <p14:nvPr/>
            </p14:nvContentPartPr>
            <p14:xfrm>
              <a:off x="4357800" y="1455480"/>
              <a:ext cx="5036760" cy="384912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5CAC5DBD-4ADC-4109-8D72-93F846AE94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440" y="1446120"/>
                <a:ext cx="5055480" cy="38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6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D69252-F2F7-4418-98DA-9D53CBFE1919}"/>
              </a:ext>
            </a:extLst>
          </p:cNvPr>
          <p:cNvSpPr txBox="1"/>
          <p:nvPr/>
        </p:nvSpPr>
        <p:spPr>
          <a:xfrm>
            <a:off x="363679" y="534390"/>
            <a:ext cx="11384373" cy="317009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rial Narrow" panose="020B0606020202030204" pitchFamily="34" charset="0"/>
              </a:rPr>
              <a:t>Responde en tu  cuaderno: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4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función tiene el Aparato reproductor femenino?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pasaría si se ligan los oviductos?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sucedería si se extirpan las gónadas femeninas?</a:t>
            </a:r>
            <a:endParaRPr lang="es-CL" sz="4000" dirty="0">
              <a:latin typeface="Arial Narrow" panose="020B0606020202030204" pitchFamily="34" charset="0"/>
            </a:endParaRPr>
          </a:p>
        </p:txBody>
      </p:sp>
      <p:pic>
        <p:nvPicPr>
          <p:cNvPr id="5124" name="Picture 4" descr="mecanismo aquí cansada lapiz y cuaderno Cuerpo Precaución Fu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14" y="3704489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2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5D9E056-41E9-4BAC-B916-3F34E0761135}"/>
              </a:ext>
            </a:extLst>
          </p:cNvPr>
          <p:cNvSpPr txBox="1">
            <a:spLocks/>
          </p:cNvSpPr>
          <p:nvPr/>
        </p:nvSpPr>
        <p:spPr>
          <a:xfrm>
            <a:off x="104911" y="307945"/>
            <a:ext cx="11982178" cy="812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300" b="1" dirty="0">
                <a:latin typeface="Arial Narrow" panose="020B0606020202030204" pitchFamily="34" charset="0"/>
                <a:ea typeface="+mn-ea"/>
                <a:cs typeface="+mn-cs"/>
              </a:rPr>
              <a:t>Sistema Reproductor masculino</a:t>
            </a:r>
            <a:endParaRPr lang="es-CL" sz="43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170" name="Picture 2" descr="Juegos de Ciencias | Juego de Aparell reproductor masculí | Cerebriti">
            <a:extLst>
              <a:ext uri="{FF2B5EF4-FFF2-40B4-BE49-F238E27FC236}">
                <a16:creationId xmlns:a16="http://schemas.microsoft.com/office/drawing/2014/main" id="{BA8E0FD0-4740-4461-B428-6071A5B2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00" b="92000" l="10000" r="90300">
                        <a14:foregroundMark x1="40900" y1="8600" x2="40900" y2="11000"/>
                        <a14:foregroundMark x1="33700" y1="90500" x2="35000" y2="92000"/>
                        <a14:foregroundMark x1="89300" y1="45300" x2="90300" y2="4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757646"/>
            <a:ext cx="6531428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3CFD462-C007-41A1-BD55-367DF06CAA2D}"/>
              </a:ext>
            </a:extLst>
          </p:cNvPr>
          <p:cNvSpPr txBox="1">
            <a:spLocks/>
          </p:cNvSpPr>
          <p:nvPr/>
        </p:nvSpPr>
        <p:spPr>
          <a:xfrm>
            <a:off x="287123" y="1570496"/>
            <a:ext cx="3845965" cy="12004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latin typeface="CHICKEN Pie Height" panose="02000600000000000000" pitchFamily="2" charset="0"/>
                <a:ea typeface="+mn-ea"/>
                <a:cs typeface="+mn-cs"/>
              </a:rPr>
              <a:t>Conductos deferentes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8000" dirty="0">
                <a:latin typeface="Arial Nova Cond" panose="020B0506020202020204" pitchFamily="34" charset="0"/>
                <a:ea typeface="+mn-ea"/>
                <a:cs typeface="+mn-cs"/>
              </a:rPr>
              <a:t>Conduce espermatozoides desde el epidídimo hasta la uretra.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9AD26EB-5B4F-4247-B810-DAB485D649C7}"/>
              </a:ext>
            </a:extLst>
          </p:cNvPr>
          <p:cNvSpPr txBox="1">
            <a:spLocks/>
          </p:cNvSpPr>
          <p:nvPr/>
        </p:nvSpPr>
        <p:spPr>
          <a:xfrm>
            <a:off x="287123" y="3072730"/>
            <a:ext cx="3589396" cy="7548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latin typeface="CHICKEN Pie Height" panose="02000600000000000000" pitchFamily="2" charset="0"/>
                <a:ea typeface="+mn-ea"/>
                <a:cs typeface="+mn-cs"/>
              </a:rPr>
              <a:t>Vesículas seminales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Arial Nova Cond" panose="020B0506020202020204" pitchFamily="34" charset="0"/>
                <a:ea typeface="+mn-ea"/>
                <a:cs typeface="+mn-cs"/>
              </a:rPr>
              <a:t>Produce líquido seminal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2175497-F9EF-42FA-9D57-32062437AE70}"/>
              </a:ext>
            </a:extLst>
          </p:cNvPr>
          <p:cNvSpPr txBox="1">
            <a:spLocks/>
          </p:cNvSpPr>
          <p:nvPr/>
        </p:nvSpPr>
        <p:spPr>
          <a:xfrm>
            <a:off x="195683" y="4085036"/>
            <a:ext cx="3680836" cy="10609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100" dirty="0">
                <a:latin typeface="CHICKEN Pie Height" panose="02000600000000000000" pitchFamily="2" charset="0"/>
                <a:ea typeface="+mn-ea"/>
                <a:cs typeface="+mn-cs"/>
              </a:rPr>
              <a:t>Epidídimo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dirty="0">
                <a:latin typeface="Arial Nova Cond" panose="020B0506020202020204" pitchFamily="34" charset="0"/>
                <a:ea typeface="+mn-ea"/>
                <a:cs typeface="+mn-cs"/>
              </a:rPr>
              <a:t>Almacena los espermatozoides para su maduración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C4EC135-DA74-4CB8-B714-D92B208E52F4}"/>
              </a:ext>
            </a:extLst>
          </p:cNvPr>
          <p:cNvSpPr txBox="1">
            <a:spLocks/>
          </p:cNvSpPr>
          <p:nvPr/>
        </p:nvSpPr>
        <p:spPr>
          <a:xfrm>
            <a:off x="287123" y="5569902"/>
            <a:ext cx="3680836" cy="10609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CHICKEN Pie Height" panose="02000600000000000000" pitchFamily="2" charset="0"/>
                <a:ea typeface="+mn-ea"/>
                <a:cs typeface="+mn-cs"/>
              </a:rPr>
              <a:t>Testículos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Gónadas masculinas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Produce espermatozoides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Produce testosterona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6880DA5-79FD-4C83-B391-8C942F6FDFBD}"/>
              </a:ext>
            </a:extLst>
          </p:cNvPr>
          <p:cNvSpPr txBox="1">
            <a:spLocks/>
          </p:cNvSpPr>
          <p:nvPr/>
        </p:nvSpPr>
        <p:spPr>
          <a:xfrm>
            <a:off x="8058914" y="1542011"/>
            <a:ext cx="3680836" cy="10609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CHICKEN Pie Height" panose="02000600000000000000" pitchFamily="2" charset="0"/>
                <a:ea typeface="+mn-ea"/>
                <a:cs typeface="+mn-cs"/>
              </a:rPr>
              <a:t>Próstata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Produce líquido prostático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Permite movilidad del espermatozoide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9E677FD-E5BC-4D2E-A8DE-F7DDF0D1160E}"/>
              </a:ext>
            </a:extLst>
          </p:cNvPr>
          <p:cNvSpPr txBox="1">
            <a:spLocks/>
          </p:cNvSpPr>
          <p:nvPr/>
        </p:nvSpPr>
        <p:spPr>
          <a:xfrm>
            <a:off x="8389601" y="3536359"/>
            <a:ext cx="3680836" cy="10609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CHICKEN Pie Height" panose="02000600000000000000" pitchFamily="2" charset="0"/>
                <a:ea typeface="+mn-ea"/>
                <a:cs typeface="+mn-cs"/>
              </a:rPr>
              <a:t>Pene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Órgano copulador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Permite expulsión del semen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Permite expulsión de la orina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E0B64FC-53DD-4DA3-9AD0-087787FAED03}"/>
              </a:ext>
            </a:extLst>
          </p:cNvPr>
          <p:cNvSpPr txBox="1">
            <a:spLocks/>
          </p:cNvSpPr>
          <p:nvPr/>
        </p:nvSpPr>
        <p:spPr>
          <a:xfrm>
            <a:off x="8224043" y="5569902"/>
            <a:ext cx="3350149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CHICKEN Pie Height" panose="02000600000000000000" pitchFamily="2" charset="0"/>
                <a:ea typeface="+mn-ea"/>
                <a:cs typeface="+mn-cs"/>
              </a:rPr>
              <a:t>Uretra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dirty="0">
                <a:latin typeface="Arial Nova Cond" panose="020B0506020202020204" pitchFamily="34" charset="0"/>
                <a:ea typeface="+mn-ea"/>
                <a:cs typeface="+mn-cs"/>
              </a:rPr>
              <a:t>Conducto que comunica con el exterior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0652108-2492-4F00-89AC-718B21E99991}"/>
              </a:ext>
            </a:extLst>
          </p:cNvPr>
          <p:cNvCxnSpPr>
            <a:cxnSpLocks/>
          </p:cNvCxnSpPr>
          <p:nvPr/>
        </p:nvCxnSpPr>
        <p:spPr>
          <a:xfrm flipH="1" flipV="1">
            <a:off x="3967959" y="2071828"/>
            <a:ext cx="916220" cy="77693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65848FE-204E-42B2-9D22-477E03744750}"/>
              </a:ext>
            </a:extLst>
          </p:cNvPr>
          <p:cNvCxnSpPr>
            <a:cxnSpLocks/>
          </p:cNvCxnSpPr>
          <p:nvPr/>
        </p:nvCxnSpPr>
        <p:spPr>
          <a:xfrm flipH="1" flipV="1">
            <a:off x="3011424" y="4376928"/>
            <a:ext cx="1861112" cy="131164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8202EC5-9D5E-4FF2-90F5-0E7D3984F320}"/>
              </a:ext>
            </a:extLst>
          </p:cNvPr>
          <p:cNvCxnSpPr>
            <a:cxnSpLocks/>
          </p:cNvCxnSpPr>
          <p:nvPr/>
        </p:nvCxnSpPr>
        <p:spPr>
          <a:xfrm flipH="1" flipV="1">
            <a:off x="3715151" y="3358739"/>
            <a:ext cx="2204999" cy="3525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043425E-66CD-40F1-9315-385F55ACA36D}"/>
              </a:ext>
            </a:extLst>
          </p:cNvPr>
          <p:cNvCxnSpPr>
            <a:cxnSpLocks/>
          </p:cNvCxnSpPr>
          <p:nvPr/>
        </p:nvCxnSpPr>
        <p:spPr>
          <a:xfrm flipH="1" flipV="1">
            <a:off x="3117322" y="5804166"/>
            <a:ext cx="1588790" cy="2961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2D073F9-B094-4A14-B850-E5E444F177EA}"/>
              </a:ext>
            </a:extLst>
          </p:cNvPr>
          <p:cNvCxnSpPr>
            <a:cxnSpLocks/>
          </p:cNvCxnSpPr>
          <p:nvPr/>
        </p:nvCxnSpPr>
        <p:spPr>
          <a:xfrm flipV="1">
            <a:off x="6169165" y="2602915"/>
            <a:ext cx="2220436" cy="14118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F1B44B2-B6EA-4A92-B961-4E78ED58A525}"/>
              </a:ext>
            </a:extLst>
          </p:cNvPr>
          <p:cNvCxnSpPr>
            <a:cxnSpLocks/>
          </p:cNvCxnSpPr>
          <p:nvPr/>
        </p:nvCxnSpPr>
        <p:spPr>
          <a:xfrm flipV="1">
            <a:off x="4094827" y="4238844"/>
            <a:ext cx="4324717" cy="5877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E882809-36E4-443E-B14C-EF505025B03B}"/>
              </a:ext>
            </a:extLst>
          </p:cNvPr>
          <p:cNvCxnSpPr>
            <a:cxnSpLocks/>
          </p:cNvCxnSpPr>
          <p:nvPr/>
        </p:nvCxnSpPr>
        <p:spPr>
          <a:xfrm>
            <a:off x="3941980" y="5680313"/>
            <a:ext cx="4282063" cy="7624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5761F8-867D-403D-B1A1-01D06D2097B6}"/>
              </a:ext>
            </a:extLst>
          </p:cNvPr>
          <p:cNvSpPr txBox="1"/>
          <p:nvPr/>
        </p:nvSpPr>
        <p:spPr>
          <a:xfrm>
            <a:off x="801001" y="2589344"/>
            <a:ext cx="10768147" cy="378565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rial Narrow" panose="020B0606020202030204" pitchFamily="34" charset="0"/>
              </a:rPr>
              <a:t>Responde en tu  cuaderno: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s-MX" sz="4000" dirty="0">
              <a:latin typeface="Arial Narrow" panose="020B060602020203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función tiene el Aparato reproductor masculino?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pasaría si se ligan los conductos deferentes?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MX" sz="4000" dirty="0">
                <a:latin typeface="Arial Narrow" panose="020B0606020202030204" pitchFamily="34" charset="0"/>
              </a:rPr>
              <a:t>¿Qué sucedería si se extirpan las gónadas masculinas?</a:t>
            </a:r>
            <a:endParaRPr lang="es-CL" sz="4000" dirty="0">
              <a:latin typeface="Arial Narrow" panose="020B0606020202030204" pitchFamily="34" charset="0"/>
            </a:endParaRPr>
          </a:p>
        </p:txBody>
      </p:sp>
      <p:pic>
        <p:nvPicPr>
          <p:cNvPr id="6" name="Picture 4" descr="mecanismo aquí cansada lapiz y cuaderno Cuerpo Precaución Fu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22" y="444454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7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344" y="4122208"/>
            <a:ext cx="9909312" cy="2013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b="1" dirty="0">
                <a:latin typeface="Arial Narrow" panose="020B0606020202030204" pitchFamily="34" charset="0"/>
                <a:hlinkClick r:id="rId2"/>
              </a:rPr>
              <a:t>CN07 OA 01</a:t>
            </a:r>
            <a:endParaRPr lang="es-MX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MX" sz="2000" dirty="0">
                <a:latin typeface="Arial Narrow" panose="020B0606020202030204" pitchFamily="34" charset="0"/>
              </a:rPr>
              <a:t>Explicar los aspectos biológicos, afectivos y sociales que se integran en la sexualidad, considerando:</a:t>
            </a:r>
          </a:p>
          <a:p>
            <a:r>
              <a:rPr lang="es-MX" sz="2000" dirty="0">
                <a:latin typeface="Arial Narrow" panose="020B0606020202030204" pitchFamily="34" charset="0"/>
              </a:rPr>
              <a:t>Los cambios físicos que ocurren durante la pubertad.</a:t>
            </a:r>
          </a:p>
          <a:p>
            <a:r>
              <a:rPr lang="es-MX" sz="2000" dirty="0">
                <a:latin typeface="Arial Narrow" panose="020B0606020202030204" pitchFamily="34" charset="0"/>
              </a:rPr>
              <a:t>La relación afectiva entre dos personas en la intimidad y el respeto mutuo.</a:t>
            </a:r>
          </a:p>
          <a:p>
            <a:r>
              <a:rPr lang="es-MX" sz="2000" dirty="0">
                <a:latin typeface="Arial Narrow" panose="020B0606020202030204" pitchFamily="34" charset="0"/>
              </a:rPr>
              <a:t>La responsabilidad </a:t>
            </a:r>
            <a:r>
              <a:rPr lang="es-MX" sz="2000" dirty="0" smtClean="0">
                <a:latin typeface="Arial Narrow" panose="020B0606020202030204" pitchFamily="34" charset="0"/>
              </a:rPr>
              <a:t>individual</a:t>
            </a:r>
            <a:r>
              <a:rPr lang="es-CL" sz="2000" dirty="0" smtClean="0">
                <a:latin typeface="Arial Narrow" panose="020B0606020202030204" pitchFamily="34" charset="0"/>
              </a:rPr>
              <a:t>.</a:t>
            </a:r>
            <a:endParaRPr lang="es-MX" sz="2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clinicasabortos.mx/images/secciones/relaciones-sexuales-en-la-adolescenci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9000" l="1889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7" y="0"/>
            <a:ext cx="5635625" cy="37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838200" y="4015409"/>
            <a:ext cx="10212456" cy="2425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5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Tinta de dibujo, azul, tinta cuadrada, efecto acuarela png | PNGWing">
            <a:extLst>
              <a:ext uri="{FF2B5EF4-FFF2-40B4-BE49-F238E27FC236}">
                <a16:creationId xmlns:a16="http://schemas.microsoft.com/office/drawing/2014/main" id="{276449E4-7B80-4567-9F02-490F8DC9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2" b="93978" l="3696" r="95870">
                        <a14:foregroundMark x1="8152" y1="29677" x2="55978" y2="56559"/>
                        <a14:foregroundMark x1="55978" y1="56559" x2="62391" y2="56559"/>
                        <a14:foregroundMark x1="62391" y1="56559" x2="68261" y2="56129"/>
                        <a14:foregroundMark x1="68261" y1="56129" x2="84783" y2="57204"/>
                        <a14:foregroundMark x1="55978" y1="22796" x2="74565" y2="73978"/>
                        <a14:foregroundMark x1="74565" y1="73978" x2="83913" y2="87097"/>
                        <a14:foregroundMark x1="83913" y1="87097" x2="86522" y2="88172"/>
                        <a14:foregroundMark x1="87500" y1="74194" x2="93913" y2="67527"/>
                        <a14:foregroundMark x1="93043" y1="15914" x2="95870" y2="16344"/>
                        <a14:foregroundMark x1="77065" y1="13548" x2="71304" y2="10323"/>
                        <a14:foregroundMark x1="71304" y1="10323" x2="60217" y2="10538"/>
                        <a14:foregroundMark x1="60217" y1="10538" x2="55652" y2="6882"/>
                        <a14:foregroundMark x1="5217" y1="42151" x2="10543" y2="49032"/>
                        <a14:foregroundMark x1="6630" y1="58065" x2="3804" y2="57204"/>
                        <a14:foregroundMark x1="52935" y1="90968" x2="58587" y2="93978"/>
                        <a14:foregroundMark x1="58587" y1="93978" x2="66522" y2="93333"/>
                        <a14:foregroundMark x1="66522" y1="93333" x2="71413" y2="9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61" y="4150433"/>
            <a:ext cx="5386416" cy="27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ta de dibujo, azul, tinta cuadrada, efecto acuarela png | PNGWing">
            <a:extLst>
              <a:ext uri="{FF2B5EF4-FFF2-40B4-BE49-F238E27FC236}">
                <a16:creationId xmlns:a16="http://schemas.microsoft.com/office/drawing/2014/main" id="{85159519-3B7E-40B9-AE8D-4FC7BA66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2" b="93978" l="3696" r="95870">
                        <a14:foregroundMark x1="8152" y1="29677" x2="55978" y2="56559"/>
                        <a14:foregroundMark x1="55978" y1="56559" x2="62391" y2="56559"/>
                        <a14:foregroundMark x1="62391" y1="56559" x2="68261" y2="56129"/>
                        <a14:foregroundMark x1="68261" y1="56129" x2="84783" y2="57204"/>
                        <a14:foregroundMark x1="55978" y1="22796" x2="74565" y2="73978"/>
                        <a14:foregroundMark x1="74565" y1="73978" x2="83913" y2="87097"/>
                        <a14:foregroundMark x1="83913" y1="87097" x2="86522" y2="88172"/>
                        <a14:foregroundMark x1="87500" y1="74194" x2="93913" y2="67527"/>
                        <a14:foregroundMark x1="93043" y1="15914" x2="95870" y2="16344"/>
                        <a14:foregroundMark x1="77065" y1="13548" x2="71304" y2="10323"/>
                        <a14:foregroundMark x1="71304" y1="10323" x2="60217" y2="10538"/>
                        <a14:foregroundMark x1="60217" y1="10538" x2="55652" y2="6882"/>
                        <a14:foregroundMark x1="5217" y1="42151" x2="10543" y2="49032"/>
                        <a14:foregroundMark x1="6630" y1="58065" x2="3804" y2="57204"/>
                        <a14:foregroundMark x1="52935" y1="90968" x2="58587" y2="93978"/>
                        <a14:foregroundMark x1="58587" y1="93978" x2="66522" y2="93333"/>
                        <a14:foregroundMark x1="66522" y1="93333" x2="71413" y2="9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5" y="4135518"/>
            <a:ext cx="5386416" cy="27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7F587-752B-4944-AFE0-73C5596043B0}"/>
              </a:ext>
            </a:extLst>
          </p:cNvPr>
          <p:cNvSpPr txBox="1"/>
          <p:nvPr/>
        </p:nvSpPr>
        <p:spPr>
          <a:xfrm>
            <a:off x="689606" y="511113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HICKEN Pie Height" panose="02000600000000000000" pitchFamily="2" charset="0"/>
              </a:rPr>
              <a:t>OBJETIVO:</a:t>
            </a:r>
          </a:p>
        </p:txBody>
      </p:sp>
      <p:pic>
        <p:nvPicPr>
          <p:cNvPr id="1026" name="Picture 2" descr="Medicina Antienvejecimiento | microscopiodeteletest">
            <a:extLst>
              <a:ext uri="{FF2B5EF4-FFF2-40B4-BE49-F238E27FC236}">
                <a16:creationId xmlns:a16="http://schemas.microsoft.com/office/drawing/2014/main" id="{83C9B39E-A6D3-4F7D-8EBE-88F15B8B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2268" r="95876">
                        <a14:foregroundMark x1="10722" y1="62391" x2="13608" y2="67055"/>
                        <a14:foregroundMark x1="5155" y1="77259" x2="6392" y2="77259"/>
                        <a14:foregroundMark x1="5979" y1="74344" x2="3299" y2="74344"/>
                        <a14:foregroundMark x1="2680" y1="78134" x2="8454" y2="78426"/>
                        <a14:foregroundMark x1="14433" y1="63265" x2="15464" y2="66472"/>
                        <a14:foregroundMark x1="20206" y1="51020" x2="25979" y2="57143"/>
                        <a14:foregroundMark x1="25979" y1="57143" x2="25979" y2="57143"/>
                        <a14:foregroundMark x1="23711" y1="61516" x2="21237" y2="75510"/>
                        <a14:foregroundMark x1="34021" y1="35860" x2="36082" y2="40816"/>
                        <a14:foregroundMark x1="35052" y1="56268" x2="36701" y2="60641"/>
                        <a14:foregroundMark x1="32165" y1="78426" x2="35052" y2="79883"/>
                        <a14:foregroundMark x1="35670" y1="75802" x2="37938" y2="78134"/>
                        <a14:foregroundMark x1="22268" y1="79592" x2="24742" y2="79592"/>
                        <a14:foregroundMark x1="47835" y1="22741" x2="50103" y2="29155"/>
                        <a14:foregroundMark x1="49691" y1="46939" x2="49278" y2="54227"/>
                        <a14:foregroundMark x1="61031" y1="22449" x2="63093" y2="29738"/>
                        <a14:foregroundMark x1="61856" y1="39942" x2="65567" y2="52187"/>
                        <a14:foregroundMark x1="60206" y1="46939" x2="62062" y2="55685"/>
                        <a14:foregroundMark x1="64948" y1="42566" x2="63711" y2="34694"/>
                        <a14:foregroundMark x1="66186" y1="37318" x2="67010" y2="42566"/>
                        <a14:foregroundMark x1="48041" y1="77843" x2="49072" y2="77843"/>
                        <a14:foregroundMark x1="80000" y1="29446" x2="79794" y2="26822"/>
                        <a14:foregroundMark x1="93402" y1="30029" x2="91134" y2="51312"/>
                        <a14:foregroundMark x1="95464" y1="50729" x2="95876" y2="55102"/>
                        <a14:foregroundMark x1="87423" y1="56560" x2="86392" y2="61516"/>
                        <a14:foregroundMark x1="78763" y1="44606" x2="80000" y2="45481"/>
                        <a14:foregroundMark x1="46804" y1="30321" x2="50103" y2="48688"/>
                        <a14:foregroundMark x1="44330" y1="38484" x2="46392" y2="39942"/>
                        <a14:foregroundMark x1="49691" y1="35860" x2="50928" y2="38192"/>
                        <a14:foregroundMark x1="52577" y1="40816" x2="50722" y2="37026"/>
                        <a14:foregroundMark x1="38557" y1="54519" x2="36495" y2="47813"/>
                        <a14:foregroundMark x1="59381" y1="46939" x2="58351" y2="50437"/>
                        <a14:foregroundMark x1="65773" y1="45773" x2="65979" y2="49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76" y="371143"/>
            <a:ext cx="8223834" cy="58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1CCCDC2-C63B-40F8-AEAC-D16AE3555340}"/>
              </a:ext>
            </a:extLst>
          </p:cNvPr>
          <p:cNvSpPr txBox="1"/>
          <p:nvPr/>
        </p:nvSpPr>
        <p:spPr>
          <a:xfrm>
            <a:off x="1885359" y="5073429"/>
            <a:ext cx="3495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¿En qué etapa de la vida te encuentras</a:t>
            </a:r>
            <a:r>
              <a:rPr lang="es-MX" sz="2800" dirty="0">
                <a:latin typeface="CHICKEN Pie Height" panose="02000600000000000000" pitchFamily="2" charset="0"/>
              </a:rPr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E5674C-6AB7-4613-9C29-61493C4A85B3}"/>
              </a:ext>
            </a:extLst>
          </p:cNvPr>
          <p:cNvSpPr txBox="1"/>
          <p:nvPr/>
        </p:nvSpPr>
        <p:spPr>
          <a:xfrm>
            <a:off x="6774094" y="5084277"/>
            <a:ext cx="43745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¿Qué características tiene la etapa en la que te </a:t>
            </a:r>
            <a:r>
              <a:rPr lang="es-MX" sz="2800" dirty="0" smtClean="0">
                <a:latin typeface="Arial Narrow" panose="020B0606020202030204" pitchFamily="34" charset="0"/>
              </a:rPr>
              <a:t>encuentras?</a:t>
            </a:r>
            <a:r>
              <a:rPr lang="es-MX" sz="2800" dirty="0" smtClean="0">
                <a:latin typeface="CHICKEN Pie Height" panose="02000600000000000000" pitchFamily="2" charset="0"/>
              </a:rPr>
              <a:t>?</a:t>
            </a:r>
            <a:endParaRPr lang="es-MX" sz="2800" dirty="0">
              <a:latin typeface="CHICKEN Pie Height" panose="020006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76C3BD-1871-442D-9A2C-F93EC35D5EEA}"/>
              </a:ext>
            </a:extLst>
          </p:cNvPr>
          <p:cNvSpPr txBox="1"/>
          <p:nvPr/>
        </p:nvSpPr>
        <p:spPr>
          <a:xfrm>
            <a:off x="689606" y="474537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HICKEN Pie Height" panose="02000600000000000000" pitchFamily="2" charset="0"/>
              </a:rPr>
              <a:t>OBJETIVO: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CCCDC2-C63B-40F8-AEAC-D16AE3555340}"/>
              </a:ext>
            </a:extLst>
          </p:cNvPr>
          <p:cNvSpPr txBox="1"/>
          <p:nvPr/>
        </p:nvSpPr>
        <p:spPr>
          <a:xfrm>
            <a:off x="439813" y="295669"/>
            <a:ext cx="3495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Arial Narrow" panose="020B0606020202030204" pitchFamily="34" charset="0"/>
              </a:rPr>
              <a:t>Antes de comenzar …</a:t>
            </a:r>
            <a:r>
              <a:rPr lang="es-MX" sz="2800" dirty="0" smtClean="0">
                <a:latin typeface="CHICKEN Pie Height" panose="02000600000000000000" pitchFamily="2" charset="0"/>
              </a:rPr>
              <a:t>?</a:t>
            </a:r>
            <a:endParaRPr lang="es-MX" sz="2800" dirty="0">
              <a:latin typeface="CHICKEN Pie Heigh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3171BEDC-23AF-4D8B-8314-67BE1EDDF1D2}"/>
              </a:ext>
            </a:extLst>
          </p:cNvPr>
          <p:cNvSpPr/>
          <p:nvPr/>
        </p:nvSpPr>
        <p:spPr>
          <a:xfrm>
            <a:off x="892419" y="336372"/>
            <a:ext cx="2239108" cy="229772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7A36B5BC-9213-499B-B896-B82A96F16549}"/>
              </a:ext>
            </a:extLst>
          </p:cNvPr>
          <p:cNvSpPr/>
          <p:nvPr/>
        </p:nvSpPr>
        <p:spPr>
          <a:xfrm>
            <a:off x="3083171" y="317345"/>
            <a:ext cx="2239108" cy="2297723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A25F065E-76DD-4C8D-8128-F801522BD3D3}"/>
              </a:ext>
            </a:extLst>
          </p:cNvPr>
          <p:cNvSpPr/>
          <p:nvPr/>
        </p:nvSpPr>
        <p:spPr>
          <a:xfrm>
            <a:off x="5448765" y="284936"/>
            <a:ext cx="2239108" cy="229772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E5A13EE5-1D51-4573-A068-86C1D2F9C2AE}"/>
              </a:ext>
            </a:extLst>
          </p:cNvPr>
          <p:cNvSpPr/>
          <p:nvPr/>
        </p:nvSpPr>
        <p:spPr>
          <a:xfrm>
            <a:off x="7608106" y="419853"/>
            <a:ext cx="2239108" cy="2297723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73FCBC47-BB83-4DA5-86A8-45FA0EA9CCCD}"/>
              </a:ext>
            </a:extLst>
          </p:cNvPr>
          <p:cNvSpPr/>
          <p:nvPr/>
        </p:nvSpPr>
        <p:spPr>
          <a:xfrm>
            <a:off x="9479635" y="482328"/>
            <a:ext cx="2239108" cy="2297723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50" name="Picture 2" descr="Importancia de la Primera Infancia">
            <a:extLst>
              <a:ext uri="{FF2B5EF4-FFF2-40B4-BE49-F238E27FC236}">
                <a16:creationId xmlns:a16="http://schemas.microsoft.com/office/drawing/2014/main" id="{4DD89B21-2FE5-48F6-837A-0AFBD50B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4" y="1931949"/>
            <a:ext cx="2270788" cy="201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03B1E25-4C38-4152-84CB-A744E9B2DDAB}"/>
              </a:ext>
            </a:extLst>
          </p:cNvPr>
          <p:cNvSpPr txBox="1"/>
          <p:nvPr/>
        </p:nvSpPr>
        <p:spPr>
          <a:xfrm>
            <a:off x="1170842" y="1307105"/>
            <a:ext cx="2239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Infancia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1C7510-13FD-4A2A-BFBE-D7FE92BDFD80}"/>
              </a:ext>
            </a:extLst>
          </p:cNvPr>
          <p:cNvSpPr txBox="1"/>
          <p:nvPr/>
        </p:nvSpPr>
        <p:spPr>
          <a:xfrm>
            <a:off x="3490196" y="1272855"/>
            <a:ext cx="2239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N</a:t>
            </a:r>
            <a:r>
              <a:rPr lang="es-MX" sz="2800" dirty="0" smtClean="0">
                <a:latin typeface="Arial Narrow" panose="020B0606020202030204" pitchFamily="34" charset="0"/>
              </a:rPr>
              <a:t>iñez</a:t>
            </a:r>
            <a:endParaRPr lang="es-MX" sz="2800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8AD6E1-156F-4DC1-94C2-79B01217FDF8}"/>
              </a:ext>
            </a:extLst>
          </p:cNvPr>
          <p:cNvSpPr txBox="1"/>
          <p:nvPr/>
        </p:nvSpPr>
        <p:spPr>
          <a:xfrm>
            <a:off x="5322279" y="972715"/>
            <a:ext cx="2793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Pubertad / adolescencia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EEE84B-BE4A-4291-8DD6-8AAE1DC1F4D1}"/>
              </a:ext>
            </a:extLst>
          </p:cNvPr>
          <p:cNvSpPr txBox="1"/>
          <p:nvPr/>
        </p:nvSpPr>
        <p:spPr>
          <a:xfrm>
            <a:off x="7636642" y="1207867"/>
            <a:ext cx="279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A</a:t>
            </a:r>
            <a:r>
              <a:rPr lang="es-MX" sz="2800" dirty="0" smtClean="0">
                <a:latin typeface="Arial Narrow" panose="020B0606020202030204" pitchFamily="34" charset="0"/>
              </a:rPr>
              <a:t>dultez</a:t>
            </a:r>
            <a:endParaRPr lang="es-MX" sz="2800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120F4A-5FA5-46AB-A82B-6B77DE29B2B4}"/>
              </a:ext>
            </a:extLst>
          </p:cNvPr>
          <p:cNvSpPr txBox="1"/>
          <p:nvPr/>
        </p:nvSpPr>
        <p:spPr>
          <a:xfrm>
            <a:off x="9677693" y="1270342"/>
            <a:ext cx="279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Arial Narrow" panose="020B0606020202030204" pitchFamily="34" charset="0"/>
              </a:rPr>
              <a:t>Vejez</a:t>
            </a:r>
            <a:endParaRPr lang="es-MX" sz="2800" dirty="0">
              <a:latin typeface="CHICKEN Pie Height" panose="02000600000000000000" pitchFamily="2" charset="0"/>
            </a:endParaRPr>
          </a:p>
        </p:txBody>
      </p:sp>
      <p:pic>
        <p:nvPicPr>
          <p:cNvPr id="2052" name="Picture 4" descr="Cómo lograr una buena alimentación en la niñez y adolescencia – Prensa Libre">
            <a:extLst>
              <a:ext uri="{FF2B5EF4-FFF2-40B4-BE49-F238E27FC236}">
                <a16:creationId xmlns:a16="http://schemas.microsoft.com/office/drawing/2014/main" id="{113B07A6-E0CD-4A04-91B0-5EAD2D58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83" y="2298491"/>
            <a:ext cx="2250831" cy="21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bertad y adolescencia">
            <a:extLst>
              <a:ext uri="{FF2B5EF4-FFF2-40B4-BE49-F238E27FC236}">
                <a16:creationId xmlns:a16="http://schemas.microsoft.com/office/drawing/2014/main" id="{3F521ECF-2B03-430F-A0BB-B416B6AD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56" y="1993729"/>
            <a:ext cx="2125911" cy="21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NUTRICIÓN EN LAS ETAPAS DE LA VIDA | sintiendotesaludable">
            <a:extLst>
              <a:ext uri="{FF2B5EF4-FFF2-40B4-BE49-F238E27FC236}">
                <a16:creationId xmlns:a16="http://schemas.microsoft.com/office/drawing/2014/main" id="{D6399CA8-5C4F-4C3E-9721-782F4F0C2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3327" y="41111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Adultez Temprana: Adultez Temprana">
            <a:extLst>
              <a:ext uri="{FF2B5EF4-FFF2-40B4-BE49-F238E27FC236}">
                <a16:creationId xmlns:a16="http://schemas.microsoft.com/office/drawing/2014/main" id="{8AC792DC-A20E-4937-88A0-621B5EAA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58" y="2519101"/>
            <a:ext cx="2125911" cy="21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adoja de la vejez: el bienestar emocional - Envejecer activos">
            <a:extLst>
              <a:ext uri="{FF2B5EF4-FFF2-40B4-BE49-F238E27FC236}">
                <a16:creationId xmlns:a16="http://schemas.microsoft.com/office/drawing/2014/main" id="{E6A53661-7B53-49A1-9F6D-D33881A9D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945" r="18942" b="-1945"/>
          <a:stretch/>
        </p:blipFill>
        <p:spPr bwMode="auto">
          <a:xfrm>
            <a:off x="9730381" y="1926822"/>
            <a:ext cx="2239108" cy="21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6C46C3-A5A0-4BA4-B0A3-30C7EC17AD2F}"/>
              </a:ext>
            </a:extLst>
          </p:cNvPr>
          <p:cNvSpPr txBox="1"/>
          <p:nvPr/>
        </p:nvSpPr>
        <p:spPr>
          <a:xfrm>
            <a:off x="438273" y="4560712"/>
            <a:ext cx="208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Cambios físicos en la estructura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Desarrollo - crecimiento</a:t>
            </a:r>
            <a:endParaRPr lang="es-CL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31020F-564A-497F-91DB-CAE759F06AC9}"/>
              </a:ext>
            </a:extLst>
          </p:cNvPr>
          <p:cNvSpPr txBox="1"/>
          <p:nvPr/>
        </p:nvSpPr>
        <p:spPr>
          <a:xfrm>
            <a:off x="2738076" y="4923425"/>
            <a:ext cx="2296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Se activa percepción, memoria y razonamiento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Capacidad de sociabilizar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Desarrollo de sentimientos</a:t>
            </a:r>
            <a:endParaRPr lang="es-CL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0E4C3E2-3353-499E-87AE-218E42F48444}"/>
              </a:ext>
            </a:extLst>
          </p:cNvPr>
          <p:cNvSpPr txBox="1"/>
          <p:nvPr/>
        </p:nvSpPr>
        <p:spPr>
          <a:xfrm>
            <a:off x="4973837" y="4516876"/>
            <a:ext cx="256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Acelerado crecimiento y desarrollo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Proceso de maduración física, sexual, social y sicológica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Inicia con la pubertad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918E09-B55F-4DFA-A4A0-C03DF79F7516}"/>
              </a:ext>
            </a:extLst>
          </p:cNvPr>
          <p:cNvSpPr txBox="1"/>
          <p:nvPr/>
        </p:nvSpPr>
        <p:spPr>
          <a:xfrm>
            <a:off x="7452936" y="5000369"/>
            <a:ext cx="256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Se alcanza madurez física, sicológica, cognitiva y social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1AC769-953F-413F-B511-1FA34729721B}"/>
              </a:ext>
            </a:extLst>
          </p:cNvPr>
          <p:cNvSpPr txBox="1"/>
          <p:nvPr/>
        </p:nvSpPr>
        <p:spPr>
          <a:xfrm>
            <a:off x="9614324" y="4547385"/>
            <a:ext cx="235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Disminuye la capacidad física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Etapa de más sabiduría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E2FC506-FBF7-474D-B725-5DB74024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95" y="116425"/>
            <a:ext cx="7247134" cy="812850"/>
          </a:xfrm>
        </p:spPr>
        <p:txBody>
          <a:bodyPr>
            <a:normAutofit fontScale="90000"/>
          </a:bodyPr>
          <a:lstStyle/>
          <a:p>
            <a:r>
              <a:rPr lang="es-MX" sz="5400" dirty="0">
                <a:latin typeface="CHICKEN Pie Height" panose="02000600000000000000" pitchFamily="2" charset="0"/>
                <a:ea typeface="+mn-ea"/>
                <a:cs typeface="+mn-cs"/>
              </a:rPr>
              <a:t>Desarrollo Humano</a:t>
            </a:r>
            <a:endParaRPr lang="es-CL" sz="5400" dirty="0">
              <a:latin typeface="CHICKEN Pie Heigh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2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exualidad: amor sí, pero sexo 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61"/>
            <a:ext cx="12192000" cy="64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3689ED3-6552-4B9A-BAC6-37B1F00D6567}"/>
              </a:ext>
            </a:extLst>
          </p:cNvPr>
          <p:cNvSpPr txBox="1">
            <a:spLocks/>
          </p:cNvSpPr>
          <p:nvPr/>
        </p:nvSpPr>
        <p:spPr>
          <a:xfrm>
            <a:off x="1" y="3022575"/>
            <a:ext cx="12192000" cy="812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dirty="0">
                <a:latin typeface="Arial Narrow" panose="020B0606020202030204" pitchFamily="34" charset="0"/>
                <a:ea typeface="+mn-ea"/>
                <a:cs typeface="+mn-cs"/>
              </a:rPr>
              <a:t>¿Qué cambios experimento?</a:t>
            </a:r>
            <a:endParaRPr lang="es-CL" sz="54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s mujeres crecen antes que los hombres? | Crece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17" y="-672163"/>
            <a:ext cx="8810563" cy="84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5534960-978C-42C5-B188-A92003CAED8F}"/>
              </a:ext>
            </a:extLst>
          </p:cNvPr>
          <p:cNvSpPr txBox="1">
            <a:spLocks/>
          </p:cNvSpPr>
          <p:nvPr/>
        </p:nvSpPr>
        <p:spPr>
          <a:xfrm>
            <a:off x="1896144" y="135075"/>
            <a:ext cx="8399711" cy="110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CHICKEN Pie Height" panose="02000600000000000000" pitchFamily="2" charset="0"/>
                <a:ea typeface="+mn-ea"/>
                <a:cs typeface="+mn-cs"/>
              </a:rPr>
              <a:t>Caracteres sexuales secundarios</a:t>
            </a:r>
            <a:r>
              <a:rPr lang="es-MX" sz="2400" dirty="0">
                <a:latin typeface="Annamellia" pitchFamily="2" charset="0"/>
                <a:ea typeface="+mn-ea"/>
                <a:cs typeface="+mn-cs"/>
              </a:rPr>
              <a:t>:</a:t>
            </a:r>
            <a:endParaRPr lang="es-CL" sz="2400" dirty="0">
              <a:latin typeface="Annamellia" pitchFamily="2" charset="0"/>
              <a:ea typeface="+mn-ea"/>
              <a:cs typeface="+mn-cs"/>
            </a:endParaRPr>
          </a:p>
        </p:txBody>
      </p:sp>
      <p:sp>
        <p:nvSpPr>
          <p:cNvPr id="6" name="AutoShape 2" descr="Adolescencia | UNICEF">
            <a:extLst>
              <a:ext uri="{FF2B5EF4-FFF2-40B4-BE49-F238E27FC236}">
                <a16:creationId xmlns:a16="http://schemas.microsoft.com/office/drawing/2014/main" id="{6DE4E87C-25F8-488F-970F-26BF27682A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4F54F5-5148-4F16-8B18-9AB769AF7DEE}"/>
              </a:ext>
            </a:extLst>
          </p:cNvPr>
          <p:cNvSpPr txBox="1"/>
          <p:nvPr/>
        </p:nvSpPr>
        <p:spPr>
          <a:xfrm>
            <a:off x="284379" y="3619442"/>
            <a:ext cx="4673601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Crecimiento de vello facial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Cambio en tono de voz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Ensanchamiento de hombros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Desarrollo de musculatura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Maduración de Aparato reproductor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Primera eyaculación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B7A6BA-A6A1-4D67-A200-C037A66BC417}"/>
              </a:ext>
            </a:extLst>
          </p:cNvPr>
          <p:cNvSpPr txBox="1"/>
          <p:nvPr/>
        </p:nvSpPr>
        <p:spPr>
          <a:xfrm>
            <a:off x="7761254" y="3535612"/>
            <a:ext cx="4313586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Desarrollo de glándulas mamarias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Maduración del sistema reproductor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Menarquia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Ensanchamiento de caderas y muslos</a:t>
            </a:r>
            <a:endParaRPr lang="es-CL" sz="2800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7C27D9-002F-4099-9430-DFF1D67CBA21}"/>
              </a:ext>
            </a:extLst>
          </p:cNvPr>
          <p:cNvSpPr txBox="1"/>
          <p:nvPr/>
        </p:nvSpPr>
        <p:spPr>
          <a:xfrm>
            <a:off x="3390178" y="2753380"/>
            <a:ext cx="53043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 Narrow" panose="020B0606020202030204" pitchFamily="34" charset="0"/>
              </a:rPr>
              <a:t>Aparición de vello axilar y púbico</a:t>
            </a:r>
            <a:endParaRPr lang="es-CL" sz="2800" dirty="0">
              <a:latin typeface="Arial Narrow" panose="020B060602020203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3689ED3-6552-4B9A-BAC6-37B1F00D6567}"/>
              </a:ext>
            </a:extLst>
          </p:cNvPr>
          <p:cNvSpPr txBox="1">
            <a:spLocks/>
          </p:cNvSpPr>
          <p:nvPr/>
        </p:nvSpPr>
        <p:spPr>
          <a:xfrm>
            <a:off x="0" y="282456"/>
            <a:ext cx="12192000" cy="812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dirty="0" smtClean="0">
                <a:latin typeface="Arial Narrow" panose="020B0606020202030204" pitchFamily="34" charset="0"/>
                <a:ea typeface="+mn-ea"/>
                <a:cs typeface="+mn-cs"/>
              </a:rPr>
              <a:t>Caracteres sexuales secundarios</a:t>
            </a:r>
            <a:endParaRPr lang="es-CL" sz="54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F26E54-04B1-4373-93BC-DCFB0ED6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"/>
            <a:ext cx="12192000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inta de dibujo, azul, tinta cuadrada, efecto acuarela png | PNGWing">
            <a:extLst>
              <a:ext uri="{FF2B5EF4-FFF2-40B4-BE49-F238E27FC236}">
                <a16:creationId xmlns:a16="http://schemas.microsoft.com/office/drawing/2014/main" id="{5824A396-512F-42EC-9511-F6CFBE33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2" b="93978" l="3696" r="95870">
                        <a14:foregroundMark x1="8152" y1="29677" x2="55978" y2="56559"/>
                        <a14:foregroundMark x1="55978" y1="56559" x2="62391" y2="56559"/>
                        <a14:foregroundMark x1="62391" y1="56559" x2="68261" y2="56129"/>
                        <a14:foregroundMark x1="68261" y1="56129" x2="84783" y2="57204"/>
                        <a14:foregroundMark x1="55978" y1="22796" x2="74565" y2="73978"/>
                        <a14:foregroundMark x1="74565" y1="73978" x2="83913" y2="87097"/>
                        <a14:foregroundMark x1="83913" y1="87097" x2="86522" y2="88172"/>
                        <a14:foregroundMark x1="87500" y1="74194" x2="93913" y2="67527"/>
                        <a14:foregroundMark x1="93043" y1="15914" x2="95870" y2="16344"/>
                        <a14:foregroundMark x1="77065" y1="13548" x2="71304" y2="10323"/>
                        <a14:foregroundMark x1="71304" y1="10323" x2="60217" y2="10538"/>
                        <a14:foregroundMark x1="60217" y1="10538" x2="55652" y2="6882"/>
                        <a14:foregroundMark x1="5217" y1="42151" x2="10543" y2="49032"/>
                        <a14:foregroundMark x1="6630" y1="58065" x2="3804" y2="57204"/>
                        <a14:foregroundMark x1="52935" y1="90968" x2="58587" y2="93978"/>
                        <a14:foregroundMark x1="58587" y1="93978" x2="66522" y2="93333"/>
                        <a14:foregroundMark x1="66522" y1="93333" x2="71413" y2="9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56" y="2918768"/>
            <a:ext cx="5841611" cy="40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olescência agora vai até os 24 anos de idade, e não só até os 19,  defendem cientistas - BBC News Brasil">
            <a:extLst>
              <a:ext uri="{FF2B5EF4-FFF2-40B4-BE49-F238E27FC236}">
                <a16:creationId xmlns:a16="http://schemas.microsoft.com/office/drawing/2014/main" id="{A937C0F3-8CDB-4FAC-A005-314A5F3D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3" y="507784"/>
            <a:ext cx="4295423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inta de dibujo, azul, tinta cuadrada, efecto acuarela png | PNGWing">
            <a:extLst>
              <a:ext uri="{FF2B5EF4-FFF2-40B4-BE49-F238E27FC236}">
                <a16:creationId xmlns:a16="http://schemas.microsoft.com/office/drawing/2014/main" id="{6E265E7F-1554-4508-8E73-23B2FB99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2" b="93978" l="3696" r="95870">
                        <a14:foregroundMark x1="8152" y1="29677" x2="55978" y2="56559"/>
                        <a14:foregroundMark x1="55978" y1="56559" x2="62391" y2="56559"/>
                        <a14:foregroundMark x1="62391" y1="56559" x2="68261" y2="56129"/>
                        <a14:foregroundMark x1="68261" y1="56129" x2="84783" y2="57204"/>
                        <a14:foregroundMark x1="55978" y1="22796" x2="74565" y2="73978"/>
                        <a14:foregroundMark x1="74565" y1="73978" x2="83913" y2="87097"/>
                        <a14:foregroundMark x1="83913" y1="87097" x2="86522" y2="88172"/>
                        <a14:foregroundMark x1="87500" y1="74194" x2="93913" y2="67527"/>
                        <a14:foregroundMark x1="93043" y1="15914" x2="95870" y2="16344"/>
                        <a14:foregroundMark x1="77065" y1="13548" x2="71304" y2="10323"/>
                        <a14:foregroundMark x1="71304" y1="10323" x2="60217" y2="10538"/>
                        <a14:foregroundMark x1="60217" y1="10538" x2="55652" y2="6882"/>
                        <a14:foregroundMark x1="5217" y1="42151" x2="10543" y2="49032"/>
                        <a14:foregroundMark x1="6630" y1="58065" x2="3804" y2="57204"/>
                        <a14:foregroundMark x1="52935" y1="90968" x2="58587" y2="93978"/>
                        <a14:foregroundMark x1="58587" y1="93978" x2="66522" y2="93333"/>
                        <a14:foregroundMark x1="66522" y1="93333" x2="71413" y2="9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0" y="2846298"/>
            <a:ext cx="5354189" cy="40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mbios psicológicos durante la adolescencia: cuáles son">
            <a:extLst>
              <a:ext uri="{FF2B5EF4-FFF2-40B4-BE49-F238E27FC236}">
                <a16:creationId xmlns:a16="http://schemas.microsoft.com/office/drawing/2014/main" id="{990F1AC8-D617-4996-B507-89F8CA3C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66" y="507784"/>
            <a:ext cx="4086225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447FF49-4D75-4D8E-BF95-F352496899B4}"/>
              </a:ext>
            </a:extLst>
          </p:cNvPr>
          <p:cNvSpPr txBox="1">
            <a:spLocks/>
          </p:cNvSpPr>
          <p:nvPr/>
        </p:nvSpPr>
        <p:spPr>
          <a:xfrm>
            <a:off x="2009034" y="2494452"/>
            <a:ext cx="3059678" cy="1107613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Cambios psicológicos</a:t>
            </a:r>
            <a:r>
              <a:rPr lang="es-MX" sz="2400" dirty="0">
                <a:latin typeface="Annamellia" pitchFamily="2" charset="0"/>
                <a:ea typeface="+mn-ea"/>
                <a:cs typeface="+mn-cs"/>
              </a:rPr>
              <a:t>:</a:t>
            </a:r>
            <a:endParaRPr lang="es-CL" sz="2400" dirty="0">
              <a:latin typeface="Annamellia" pitchFamily="2" charset="0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DC02CF3-53CC-4E1A-96BA-7704FE14029E}"/>
              </a:ext>
            </a:extLst>
          </p:cNvPr>
          <p:cNvSpPr txBox="1">
            <a:spLocks/>
          </p:cNvSpPr>
          <p:nvPr/>
        </p:nvSpPr>
        <p:spPr>
          <a:xfrm>
            <a:off x="1134145" y="4508352"/>
            <a:ext cx="5074744" cy="110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Cambios de ánimo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Construcción del autoconocimiento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Búsqueda de originalidad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Surgimiento de intereses y gustos propios</a:t>
            </a:r>
            <a:endParaRPr lang="es-CL" sz="32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06A5C6D-8C0A-4953-A577-0E3E5F8D480A}"/>
              </a:ext>
            </a:extLst>
          </p:cNvPr>
          <p:cNvSpPr txBox="1">
            <a:spLocks/>
          </p:cNvSpPr>
          <p:nvPr/>
        </p:nvSpPr>
        <p:spPr>
          <a:xfrm>
            <a:off x="6535878" y="4768648"/>
            <a:ext cx="5074744" cy="110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Necesidad de independencia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Cambio en la relación con adultos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200" dirty="0">
                <a:latin typeface="Arial Narrow" panose="020B0606020202030204" pitchFamily="34" charset="0"/>
                <a:ea typeface="+mn-ea"/>
                <a:cs typeface="+mn-cs"/>
              </a:rPr>
              <a:t>Mayor intensidad en la relación entre pares.</a:t>
            </a:r>
          </a:p>
          <a:p>
            <a:endParaRPr lang="es-CL" sz="3200" dirty="0">
              <a:latin typeface="212 Warmheart Sans PERSONAL USE" panose="02000500000000000000" pitchFamily="2" charset="0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A202CB-83BE-458B-9FF7-CCA4D3A2832C}"/>
              </a:ext>
            </a:extLst>
          </p:cNvPr>
          <p:cNvSpPr txBox="1">
            <a:spLocks/>
          </p:cNvSpPr>
          <p:nvPr/>
        </p:nvSpPr>
        <p:spPr>
          <a:xfrm>
            <a:off x="7667978" y="2467221"/>
            <a:ext cx="2743200" cy="110761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Cambios sociales</a:t>
            </a: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lang="es-CL" sz="2400" b="1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431F0BF-E1E8-4E76-9122-BD3DF136E69D}"/>
              </a:ext>
            </a:extLst>
          </p:cNvPr>
          <p:cNvSpPr txBox="1">
            <a:spLocks/>
          </p:cNvSpPr>
          <p:nvPr/>
        </p:nvSpPr>
        <p:spPr>
          <a:xfrm>
            <a:off x="209822" y="1361241"/>
            <a:ext cx="11982178" cy="812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dirty="0">
                <a:latin typeface="CHICKEN Pie Height" panose="02000600000000000000" pitchFamily="2" charset="0"/>
                <a:ea typeface="+mn-ea"/>
                <a:cs typeface="+mn-cs"/>
              </a:rPr>
              <a:t>Sistema Reproductor</a:t>
            </a:r>
            <a:endParaRPr lang="es-CL" sz="5400" dirty="0">
              <a:latin typeface="CHICKEN Pie Height" panose="02000600000000000000" pitchFamily="2" charset="0"/>
              <a:ea typeface="+mn-ea"/>
              <a:cs typeface="+mn-cs"/>
            </a:endParaRPr>
          </a:p>
        </p:txBody>
      </p:sp>
      <p:pic>
        <p:nvPicPr>
          <p:cNvPr id="4098" name="Picture 2" descr="Aparato Reproductor Femenino Y Masculino Para 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217587"/>
            <a:ext cx="5620308" cy="67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en Sistema reproductor mascu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17" y="0"/>
            <a:ext cx="5944086" cy="69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444</Words>
  <Application>Microsoft Office PowerPoint</Application>
  <PresentationFormat>Panorámica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212 Warmheart Sans PERSONAL USE</vt:lpstr>
      <vt:lpstr>Annamellia</vt:lpstr>
      <vt:lpstr>Arial</vt:lpstr>
      <vt:lpstr>Arial Narrow</vt:lpstr>
      <vt:lpstr>Arial Nova Cond</vt:lpstr>
      <vt:lpstr>Calibri</vt:lpstr>
      <vt:lpstr>Calibri Light</vt:lpstr>
      <vt:lpstr>CHICKEN Pie Height</vt:lpstr>
      <vt:lpstr>Wingdings</vt:lpstr>
      <vt:lpstr>Tema de Office</vt:lpstr>
      <vt:lpstr>Presentación de PowerPoint</vt:lpstr>
      <vt:lpstr>OBJETIVO:</vt:lpstr>
      <vt:lpstr>Presentación de PowerPoint</vt:lpstr>
      <vt:lpstr>Desarrollo Humano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madea</dc:creator>
  <cp:lastModifiedBy>María de los Ángeles</cp:lastModifiedBy>
  <cp:revision>39</cp:revision>
  <dcterms:created xsi:type="dcterms:W3CDTF">2021-03-12T21:50:17Z</dcterms:created>
  <dcterms:modified xsi:type="dcterms:W3CDTF">2024-05-04T04:57:59Z</dcterms:modified>
</cp:coreProperties>
</file>