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715000" cx="9144000"/>
  <p:notesSz cx="6858000" cy="9144000"/>
  <p:embeddedFontLst>
    <p:embeddedFont>
      <p:font typeface="Nunito"/>
      <p:regular r:id="rId32"/>
      <p:bold r:id="rId33"/>
      <p:italic r:id="rId34"/>
      <p:boldItalic r:id="rId35"/>
    </p:embeddedFont>
    <p:embeddedFont>
      <p:font typeface="Lora"/>
      <p:regular r:id="rId36"/>
      <p:bold r:id="rId37"/>
      <p:italic r:id="rId38"/>
      <p:boldItalic r:id="rId39"/>
    </p:embeddedFont>
    <p:embeddedFont>
      <p:font typeface="Quicksand"/>
      <p:regular r:id="rId40"/>
      <p:bold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53653D2-3EE6-4C31-84EF-CC5D4D5FA776}">
  <a:tblStyle styleId="{453653D2-3EE6-4C31-84EF-CC5D4D5FA7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Quicksand-regular.fntdata"/><Relationship Id="rId20" Type="http://schemas.openxmlformats.org/officeDocument/2006/relationships/slide" Target="slides/slide14.xml"/><Relationship Id="rId42" Type="http://schemas.openxmlformats.org/officeDocument/2006/relationships/font" Target="fonts/OpenSans-regular.fntdata"/><Relationship Id="rId41" Type="http://schemas.openxmlformats.org/officeDocument/2006/relationships/font" Target="fonts/Quicksand-bold.fntdata"/><Relationship Id="rId22" Type="http://schemas.openxmlformats.org/officeDocument/2006/relationships/slide" Target="slides/slide16.xml"/><Relationship Id="rId44" Type="http://schemas.openxmlformats.org/officeDocument/2006/relationships/font" Target="fonts/OpenSans-italic.fntdata"/><Relationship Id="rId21" Type="http://schemas.openxmlformats.org/officeDocument/2006/relationships/slide" Target="slides/slide15.xml"/><Relationship Id="rId43" Type="http://schemas.openxmlformats.org/officeDocument/2006/relationships/font" Target="fonts/OpenSans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Nunito-bold.fntdata"/><Relationship Id="rId10" Type="http://schemas.openxmlformats.org/officeDocument/2006/relationships/slide" Target="slides/slide4.xml"/><Relationship Id="rId32" Type="http://schemas.openxmlformats.org/officeDocument/2006/relationships/font" Target="fonts/Nunito-regular.fntdata"/><Relationship Id="rId13" Type="http://schemas.openxmlformats.org/officeDocument/2006/relationships/slide" Target="slides/slide7.xml"/><Relationship Id="rId35" Type="http://schemas.openxmlformats.org/officeDocument/2006/relationships/font" Target="fonts/Nunito-boldItalic.fntdata"/><Relationship Id="rId12" Type="http://schemas.openxmlformats.org/officeDocument/2006/relationships/slide" Target="slides/slide6.xml"/><Relationship Id="rId34" Type="http://schemas.openxmlformats.org/officeDocument/2006/relationships/font" Target="fonts/Nunito-italic.fntdata"/><Relationship Id="rId15" Type="http://schemas.openxmlformats.org/officeDocument/2006/relationships/slide" Target="slides/slide9.xml"/><Relationship Id="rId37" Type="http://schemas.openxmlformats.org/officeDocument/2006/relationships/font" Target="fonts/Lora-bold.fntdata"/><Relationship Id="rId14" Type="http://schemas.openxmlformats.org/officeDocument/2006/relationships/slide" Target="slides/slide8.xml"/><Relationship Id="rId36" Type="http://schemas.openxmlformats.org/officeDocument/2006/relationships/font" Target="fonts/Lora-regular.fntdata"/><Relationship Id="rId17" Type="http://schemas.openxmlformats.org/officeDocument/2006/relationships/slide" Target="slides/slide11.xml"/><Relationship Id="rId39" Type="http://schemas.openxmlformats.org/officeDocument/2006/relationships/font" Target="fonts/Lora-boldItalic.fntdata"/><Relationship Id="rId16" Type="http://schemas.openxmlformats.org/officeDocument/2006/relationships/slide" Target="slides/slide10.xml"/><Relationship Id="rId38" Type="http://schemas.openxmlformats.org/officeDocument/2006/relationships/font" Target="fonts/Lora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each-this.com/images/resources/place-prepositions-interactive-worksheet-teachers-notes.pdf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llthingsgrammar.com/uploads/2/3/2/9/23290220/atg-worksheet-posspronouns.pdf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each-this.com/images/resources/run-and-write.pdf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b7772763da_0_0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b7772763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b0df9c245_0_32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b0df9c24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https://www.teach-this.com/images/resources/place-prepositions-interactive-worksheet-teachers-notes.pdf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766b85ce3_0_25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3766b85ce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8a7706c5d_0_1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08a7706c5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https://www.allthingsgrammar.com/uploads/2/3/2/9/23290220/atg-worksheet-posspronouns.pdf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8a7706c5d_0_5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08a7706c5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31bd2b8d03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31bd2b8d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f2418471e5_0_4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f2418471e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54265bcce_0_1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354265bcc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3dc6d4e90f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3dc6d4e9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34b7a23929_0_13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34b7a2392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766b85ce3_0_3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766b85ce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45dfb7841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f45dfb78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31bd2b8d03_0_34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31bd2b8d0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3c9f2dd6fa_0_19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3c9f2dd6f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403b59192d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403b5919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4248645e6a_0_6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4248645e6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375b7dacc2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375b7dac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de28773eb_1_1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3de28773e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0dc34f3e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0dc34f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3c78fd77e_0_0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03c78fd7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dccdfcdd4_1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3dccdfcdd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https://www.teach-this.com/images/resources/run-and-write.pdf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7852b65ff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27852b65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3c78fd77e_0_10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3c78fd77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2b0df9c245_0_9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2b0df9c24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804528"/>
            <a:ext cx="3837000" cy="4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2C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7.jpg"/><Relationship Id="rId7" Type="http://schemas.openxmlformats.org/officeDocument/2006/relationships/image" Target="../media/image53.png"/><Relationship Id="rId8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flippity.net/ma.php?k=1rEZWmIGUshC-c6HDU1CimyHwSzHHwMVhkES5gVxxm4Q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20.jpg"/><Relationship Id="rId5" Type="http://schemas.openxmlformats.org/officeDocument/2006/relationships/image" Target="../media/image16.jpg"/><Relationship Id="rId6" Type="http://schemas.openxmlformats.org/officeDocument/2006/relationships/image" Target="../media/image22.jpg"/><Relationship Id="rId7" Type="http://schemas.openxmlformats.org/officeDocument/2006/relationships/image" Target="../media/image29.jpg"/><Relationship Id="rId8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slide" Target="/ppt/slides/slide17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Relationship Id="rId4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5" Type="http://schemas.openxmlformats.org/officeDocument/2006/relationships/image" Target="../media/image50.png"/><Relationship Id="rId6" Type="http://schemas.openxmlformats.org/officeDocument/2006/relationships/image" Target="../media/image28.png"/><Relationship Id="rId7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2.png"/><Relationship Id="rId6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image" Target="../media/image46.png"/><Relationship Id="rId9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gif"/><Relationship Id="rId4" Type="http://schemas.openxmlformats.org/officeDocument/2006/relationships/image" Target="../media/image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42.png"/><Relationship Id="rId13" Type="http://schemas.openxmlformats.org/officeDocument/2006/relationships/image" Target="../media/image18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Relationship Id="rId5" Type="http://schemas.openxmlformats.org/officeDocument/2006/relationships/image" Target="../media/image45.png"/><Relationship Id="rId6" Type="http://schemas.openxmlformats.org/officeDocument/2006/relationships/image" Target="../media/image27.png"/><Relationship Id="rId7" Type="http://schemas.openxmlformats.org/officeDocument/2006/relationships/image" Target="../media/image9.png"/><Relationship Id="rId8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8.jpg"/><Relationship Id="rId6" Type="http://schemas.openxmlformats.org/officeDocument/2006/relationships/image" Target="../media/image7.jpg"/><Relationship Id="rId7" Type="http://schemas.openxmlformats.org/officeDocument/2006/relationships/image" Target="../media/image11.jpg"/><Relationship Id="rId8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26425" y="185139"/>
            <a:ext cx="7958400" cy="152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783F04"/>
                </a:solidFill>
                <a:latin typeface="Quicksand"/>
                <a:ea typeface="Quicksand"/>
                <a:cs typeface="Quicksand"/>
                <a:sym typeface="Quicksand"/>
              </a:rPr>
              <a:t>Elementary English A1</a:t>
            </a:r>
            <a:endParaRPr b="1">
              <a:solidFill>
                <a:srgbClr val="783F0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975" y="2079125"/>
            <a:ext cx="4670751" cy="3044651"/>
          </a:xfrm>
          <a:prstGeom prst="rect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>
            <p:ph type="title"/>
          </p:nvPr>
        </p:nvSpPr>
        <p:spPr>
          <a:xfrm>
            <a:off x="65000" y="49776"/>
            <a:ext cx="8520600" cy="3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>
                <a:solidFill>
                  <a:srgbClr val="1C4587"/>
                </a:solidFill>
                <a:latin typeface="Quicksand"/>
                <a:ea typeface="Quicksand"/>
                <a:cs typeface="Quicksand"/>
                <a:sym typeface="Quicksand"/>
              </a:rPr>
              <a:t>Definite and Indefinite Articles</a:t>
            </a:r>
            <a:endParaRPr b="1">
              <a:solidFill>
                <a:srgbClr val="1C4587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4" name="Google Shape;154;p22"/>
          <p:cNvSpPr txBox="1"/>
          <p:nvPr>
            <p:ph idx="1" type="body"/>
          </p:nvPr>
        </p:nvSpPr>
        <p:spPr>
          <a:xfrm>
            <a:off x="65000" y="565234"/>
            <a:ext cx="85206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en" sz="1745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💡 </a:t>
            </a:r>
            <a:r>
              <a:rPr lang="en" sz="1745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Warm up: ABC Memory Game. Say </a:t>
            </a:r>
            <a:r>
              <a:rPr lang="en" sz="1745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accessories</a:t>
            </a:r>
            <a:r>
              <a:rPr lang="en" sz="1745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or objects using the letters of the alphabet. </a:t>
            </a:r>
            <a:endParaRPr i="1" sz="1557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55" name="Google Shape;155;p22"/>
          <p:cNvGraphicFramePr/>
          <p:nvPr/>
        </p:nvGraphicFramePr>
        <p:xfrm>
          <a:off x="0" y="13281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1924100"/>
                <a:gridCol w="2029400"/>
                <a:gridCol w="2201775"/>
                <a:gridCol w="2728425"/>
              </a:tblGrid>
              <a:tr h="2153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A:</a:t>
                      </a:r>
                      <a:r>
                        <a:rPr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Next word has a consonant sound. Use it when naming things for the first time or are part of a group. </a:t>
                      </a:r>
                      <a:endParaRPr sz="13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01575" marB="101575" marR="91425" marL="91425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AN:</a:t>
                      </a:r>
                      <a:r>
                        <a:rPr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Next word has a vowel sound. </a:t>
                      </a:r>
                      <a:endParaRPr sz="13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*plural: some </a:t>
                      </a:r>
                      <a:endParaRPr sz="13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01575" marB="101575" marR="91425" marL="91425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</a:t>
                      </a:r>
                      <a:r>
                        <a:rPr b="1"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he.</a:t>
                      </a:r>
                      <a:r>
                        <a:rPr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Use it </a:t>
                      </a:r>
                      <a:r>
                        <a:rPr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when the listener already knows which thing we are talking about because it was mentioned before or because there's only one of them.</a:t>
                      </a:r>
                      <a:endParaRPr sz="13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01575" marB="101575" marR="91425" marL="91425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No article.</a:t>
                      </a:r>
                      <a:r>
                        <a:rPr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Things in general, countries without the word ‘united’ in their names. Plural </a:t>
                      </a:r>
                      <a:r>
                        <a:rPr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exclamations</a:t>
                      </a:r>
                      <a:r>
                        <a:rPr lang="en" sz="13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. </a:t>
                      </a:r>
                      <a:endParaRPr sz="13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01575" marB="101575" marR="91425" marL="91425"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pic>
        <p:nvPicPr>
          <p:cNvPr id="156" name="Google Shape;1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478" y="3756750"/>
            <a:ext cx="662174" cy="89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8579" y="3613245"/>
            <a:ext cx="899262" cy="8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446" y="3756745"/>
            <a:ext cx="1144045" cy="89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2075" y="4573693"/>
            <a:ext cx="1350874" cy="8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8450" y="4655991"/>
            <a:ext cx="1822176" cy="8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95601" y="4343748"/>
            <a:ext cx="1211499" cy="12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 rot="10800000">
            <a:off x="2747700" y="1367571"/>
            <a:ext cx="3648600" cy="3772800"/>
          </a:xfrm>
          <a:prstGeom prst="triangle">
            <a:avLst>
              <a:gd fmla="val 50000" name="adj"/>
            </a:avLst>
          </a:prstGeom>
          <a:solidFill>
            <a:srgbClr val="701C7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23"/>
          <p:cNvSpPr/>
          <p:nvPr/>
        </p:nvSpPr>
        <p:spPr>
          <a:xfrm>
            <a:off x="45950" y="1429505"/>
            <a:ext cx="3886200" cy="9711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Open Sans"/>
                <a:ea typeface="Open Sans"/>
                <a:cs typeface="Open Sans"/>
                <a:sym typeface="Open Sans"/>
              </a:rPr>
              <a:t>IN: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XXI,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May,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1996, seasons,</a:t>
            </a:r>
            <a:r>
              <a:rPr b="1" i="1" lang="en">
                <a:solidFill>
                  <a:srgbClr val="701C7F"/>
                </a:solidFill>
                <a:latin typeface="Open Sans"/>
                <a:ea typeface="Open Sans"/>
                <a:cs typeface="Open Sans"/>
                <a:sym typeface="Open Sans"/>
              </a:rPr>
              <a:t> in the morning, in the afternoon, in the evening. (6pm - 9pm)</a:t>
            </a:r>
            <a:endParaRPr b="1" i="1">
              <a:solidFill>
                <a:srgbClr val="701C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45950" y="2510413"/>
            <a:ext cx="4035000" cy="11586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Open Sans"/>
                <a:ea typeface="Open Sans"/>
                <a:cs typeface="Open Sans"/>
                <a:sym typeface="Open Sans"/>
              </a:rPr>
              <a:t>ON: </a:t>
            </a: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28th May, on Monday,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 Saturday, etc.(days of the week) </a:t>
            </a:r>
            <a:r>
              <a:rPr b="1" lang="en">
                <a:solidFill>
                  <a:srgbClr val="741B47"/>
                </a:solidFill>
                <a:latin typeface="Open Sans"/>
                <a:ea typeface="Open Sans"/>
                <a:cs typeface="Open Sans"/>
                <a:sym typeface="Open Sans"/>
              </a:rPr>
              <a:t>On Monday morning, </a:t>
            </a: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Special days: my b-day, New Year’s Day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4158150" y="1485867"/>
            <a:ext cx="7623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EEEEEE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b="1" sz="2800">
              <a:solidFill>
                <a:srgbClr val="EEEEE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EEEEE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EEEEEE"/>
                </a:solidFill>
                <a:latin typeface="Quicksand"/>
                <a:ea typeface="Quicksand"/>
                <a:cs typeface="Quicksand"/>
                <a:sym typeface="Quicksand"/>
              </a:rPr>
              <a:t>On</a:t>
            </a:r>
            <a:endParaRPr b="1" sz="2800">
              <a:solidFill>
                <a:srgbClr val="EEEEE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EEEEE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EEEEEE"/>
                </a:solidFill>
                <a:latin typeface="Quicksand"/>
                <a:ea typeface="Quicksand"/>
                <a:cs typeface="Quicksand"/>
                <a:sym typeface="Quicksand"/>
              </a:rPr>
              <a:t>At</a:t>
            </a:r>
            <a:endParaRPr b="1" sz="2800">
              <a:solidFill>
                <a:srgbClr val="EEEEE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45950" y="3778850"/>
            <a:ext cx="4096500" cy="11121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Open Sans"/>
                <a:ea typeface="Open Sans"/>
                <a:cs typeface="Open Sans"/>
                <a:sym typeface="Open Sans"/>
              </a:rPr>
              <a:t>AT: </a:t>
            </a: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 5pm, at this hour, at this moment</a:t>
            </a:r>
            <a:r>
              <a:rPr i="1"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1" lang="en">
                <a:solidFill>
                  <a:srgbClr val="741B47"/>
                </a:solidFill>
                <a:latin typeface="Open Sans"/>
                <a:ea typeface="Open Sans"/>
                <a:cs typeface="Open Sans"/>
                <a:sym typeface="Open Sans"/>
              </a:rPr>
              <a:t>at noon, at night, at midnight, at/on the weekend. </a:t>
            </a:r>
            <a:r>
              <a:rPr i="1"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Festivals: Christmas, Easter.  </a:t>
            </a:r>
            <a:endParaRPr i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23"/>
          <p:cNvSpPr/>
          <p:nvPr/>
        </p:nvSpPr>
        <p:spPr>
          <a:xfrm>
            <a:off x="5163675" y="1429500"/>
            <a:ext cx="3946800" cy="9711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85200C"/>
                </a:solidFill>
                <a:latin typeface="Open Sans"/>
                <a:ea typeface="Open Sans"/>
                <a:cs typeface="Open Sans"/>
                <a:sym typeface="Open Sans"/>
              </a:rPr>
              <a:t>IN: </a:t>
            </a:r>
            <a:r>
              <a:rPr lang="en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 Asia, In Chile, In O’higgins state, in Santiago, in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Saturn</a:t>
            </a:r>
            <a:r>
              <a:rPr lang="en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In enclosed sp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aces and limited areas.</a:t>
            </a:r>
            <a:endParaRPr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23"/>
          <p:cNvSpPr/>
          <p:nvPr/>
        </p:nvSpPr>
        <p:spPr>
          <a:xfrm>
            <a:off x="5111425" y="2558100"/>
            <a:ext cx="3946800" cy="842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85200C"/>
                </a:solidFill>
                <a:latin typeface="Open Sans"/>
                <a:ea typeface="Open Sans"/>
                <a:cs typeface="Open Sans"/>
                <a:sym typeface="Open Sans"/>
              </a:rPr>
              <a:t>ON: </a:t>
            </a:r>
            <a:r>
              <a:rPr lang="en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Pio Nono Street, on Chiloe I</a:t>
            </a:r>
            <a:r>
              <a:rPr lang="en" sz="13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land,  Alameda Avenue, Diagon Alley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. *Transportation: train, plane. Lines: the coast, the path. Surfaces</a:t>
            </a:r>
            <a:endParaRPr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23"/>
          <p:cNvSpPr/>
          <p:nvPr/>
        </p:nvSpPr>
        <p:spPr>
          <a:xfrm>
            <a:off x="5141725" y="3732350"/>
            <a:ext cx="3886200" cy="11586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85200C"/>
                </a:solidFill>
                <a:latin typeface="Open Sans"/>
                <a:ea typeface="Open Sans"/>
                <a:cs typeface="Open Sans"/>
                <a:sym typeface="Open Sans"/>
              </a:rPr>
              <a:t>AT: </a:t>
            </a:r>
            <a:r>
              <a:rPr lang="en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Pio Nono Street 4831, Santiago. /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At John Doe intersection</a:t>
            </a:r>
            <a:r>
              <a:rPr lang="en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/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Buildings. With a point: at the bus stop</a:t>
            </a:r>
            <a:endParaRPr b="1"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23"/>
          <p:cNvSpPr/>
          <p:nvPr/>
        </p:nvSpPr>
        <p:spPr>
          <a:xfrm>
            <a:off x="1030652" y="794369"/>
            <a:ext cx="1181400" cy="5253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Quicksand"/>
                <a:ea typeface="Quicksand"/>
                <a:cs typeface="Quicksand"/>
                <a:sym typeface="Quicksand"/>
              </a:rPr>
              <a:t>Time</a:t>
            </a:r>
            <a:endParaRPr b="1" sz="21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5" name="Google Shape;175;p23"/>
          <p:cNvSpPr/>
          <p:nvPr/>
        </p:nvSpPr>
        <p:spPr>
          <a:xfrm>
            <a:off x="6669951" y="776675"/>
            <a:ext cx="1181400" cy="5607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Quicksand"/>
                <a:ea typeface="Quicksand"/>
                <a:cs typeface="Quicksand"/>
                <a:sym typeface="Quicksand"/>
              </a:rPr>
              <a:t>Place</a:t>
            </a:r>
            <a:endParaRPr b="1" sz="21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1441800" y="99550"/>
            <a:ext cx="6018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C4587"/>
                </a:solidFill>
                <a:latin typeface="Quicksand"/>
                <a:ea typeface="Quicksand"/>
                <a:cs typeface="Quicksand"/>
                <a:sym typeface="Quicksand"/>
              </a:rPr>
              <a:t>Prepositions of Place and Time</a:t>
            </a:r>
            <a:endParaRPr b="1" sz="2600">
              <a:solidFill>
                <a:srgbClr val="1C4587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>
            <p:ph type="title"/>
          </p:nvPr>
        </p:nvSpPr>
        <p:spPr>
          <a:xfrm>
            <a:off x="311700" y="18102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Quicksand"/>
                <a:ea typeface="Quicksand"/>
                <a:cs typeface="Quicksand"/>
                <a:sym typeface="Quicksand"/>
              </a:rPr>
              <a:t>Time and Place Questionnaire</a:t>
            </a:r>
            <a:endParaRPr b="1">
              <a:solidFill>
                <a:srgbClr val="0C343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397025" y="1201500"/>
            <a:ext cx="85206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AutoNum type="arabicPeriod"/>
            </a:pP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Where do you live?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AutoNum type="arabicPeriod"/>
            </a:pP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When is your birthday?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AutoNum type="arabicPeriod"/>
            </a:pP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When do you study English?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AutoNum type="arabicPeriod"/>
            </a:pP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Do you know any famous person whose </a:t>
            </a: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birthday</a:t>
            </a: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 is the same as you?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AutoNum type="arabicPeriod"/>
            </a:pP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How do you commute to work?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type="title"/>
          </p:nvPr>
        </p:nvSpPr>
        <p:spPr>
          <a:xfrm>
            <a:off x="117800" y="783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Quicksand"/>
                <a:ea typeface="Quicksand"/>
                <a:cs typeface="Quicksand"/>
                <a:sym typeface="Quicksand"/>
              </a:rPr>
              <a:t>Possessive Adjectives</a:t>
            </a:r>
            <a:endParaRPr b="1" u="sng">
              <a:solidFill>
                <a:srgbClr val="07376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188" name="Google Shape;188;p25"/>
          <p:cNvGraphicFramePr/>
          <p:nvPr/>
        </p:nvGraphicFramePr>
        <p:xfrm>
          <a:off x="117800" y="1200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2088200"/>
                <a:gridCol w="6864225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Possessive</a:t>
                      </a:r>
                      <a:r>
                        <a:rPr lang="en" sz="17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Adjectives</a:t>
                      </a:r>
                      <a:endParaRPr sz="17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 like cats….</a:t>
                      </a:r>
                      <a:r>
                        <a:rPr b="1" i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My</a:t>
                      </a:r>
                      <a:r>
                        <a:rPr i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cat is nice.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18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You have one </a:t>
                      </a: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daughter….</a:t>
                      </a: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Your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daughter is smart.</a:t>
                      </a:r>
                      <a:endParaRPr sz="18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She reads books…. 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Her 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book is big</a:t>
                      </a:r>
                      <a:endParaRPr sz="18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He wears pants…. </a:t>
                      </a: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His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 green pants are small.</a:t>
                      </a:r>
                      <a:endParaRPr sz="1800" u="sng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The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robot has a computer….</a:t>
                      </a: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Its 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computer is red.</a:t>
                      </a:r>
                      <a:endParaRPr sz="1800" u="sng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We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are in class now…..</a:t>
                      </a: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Our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class is very important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.</a:t>
                      </a:r>
                      <a:r>
                        <a:rPr lang="en" sz="1800" u="sng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1800" u="sng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They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have three dogs in his house….</a:t>
                      </a:r>
                      <a:r>
                        <a:rPr b="1"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Their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dogs are </a:t>
                      </a:r>
                      <a:r>
                        <a:rPr lang="en" sz="18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beautiful.</a:t>
                      </a:r>
                      <a:endParaRPr sz="1800" u="sng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Possessive</a:t>
                      </a:r>
                      <a:r>
                        <a:rPr b="1" lang="en" sz="17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‘s </a:t>
                      </a:r>
                      <a:endParaRPr b="1" sz="17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This </a:t>
                      </a:r>
                      <a:r>
                        <a:rPr i="1" lang="en" sz="17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jacket</a:t>
                      </a:r>
                      <a:r>
                        <a:rPr lang="en" sz="17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is </a:t>
                      </a:r>
                      <a:r>
                        <a:rPr b="1" lang="en" sz="1700">
                          <a:solidFill>
                            <a:srgbClr val="07376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Orietta’s. /That’s Orietta’s jacket.</a:t>
                      </a:r>
                      <a:endParaRPr b="1" sz="17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700">
                        <a:solidFill>
                          <a:srgbClr val="07376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189" name="Google Shape;189;p25"/>
          <p:cNvSpPr/>
          <p:nvPr/>
        </p:nvSpPr>
        <p:spPr>
          <a:xfrm>
            <a:off x="1609463" y="4150125"/>
            <a:ext cx="5969100" cy="7710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It must be true! </a:t>
            </a: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Drag the words and say sentences. 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>
            <p:ph type="title"/>
          </p:nvPr>
        </p:nvSpPr>
        <p:spPr>
          <a:xfrm>
            <a:off x="69700" y="-158628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Quicksand"/>
                <a:ea typeface="Quicksand"/>
                <a:cs typeface="Quicksand"/>
                <a:sym typeface="Quicksand"/>
              </a:rPr>
              <a:t>Imperatives + let’s </a:t>
            </a:r>
            <a:endParaRPr b="1">
              <a:solidFill>
                <a:srgbClr val="0C343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0" y="402850"/>
            <a:ext cx="835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C343D"/>
                </a:solidFill>
                <a:latin typeface="Nunito"/>
                <a:ea typeface="Nunito"/>
                <a:cs typeface="Nunito"/>
                <a:sym typeface="Nunito"/>
              </a:rPr>
              <a:t>Icebreaker: Listen and make invitations: Teacher:</a:t>
            </a:r>
            <a:r>
              <a:rPr i="1" lang="en" sz="1500">
                <a:solidFill>
                  <a:srgbClr val="0C343D"/>
                </a:solidFill>
                <a:latin typeface="Nunito"/>
                <a:ea typeface="Nunito"/>
                <a:cs typeface="Nunito"/>
                <a:sym typeface="Nunito"/>
              </a:rPr>
              <a:t> I’m bored. You: let’s…!</a:t>
            </a:r>
            <a:endParaRPr i="1" sz="1500">
              <a:solidFill>
                <a:srgbClr val="0C343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103225" y="893175"/>
            <a:ext cx="8829300" cy="110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Imperatives are a type of sentence. Use to give </a:t>
            </a:r>
            <a:r>
              <a:rPr b="1" lang="en" sz="15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indications, orders, state rules, prohibitions. </a:t>
            </a:r>
            <a:r>
              <a:rPr lang="en" sz="15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They are special because you don’t need the word ‘you’. It’s implicit. </a:t>
            </a:r>
            <a:endParaRPr sz="1500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EXAMPLES: </a:t>
            </a:r>
            <a:r>
              <a:rPr b="1" i="1" lang="en" sz="15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Come over here! , Don’t do that!, Wait for me! Turn left and go straight. , … Make a cup of coffee please, Don’t touch me, Close the door, Sit down, etc.</a:t>
            </a:r>
            <a:endParaRPr b="1" i="1" sz="1500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7" name="Google Shape;197;p26"/>
          <p:cNvSpPr/>
          <p:nvPr/>
        </p:nvSpPr>
        <p:spPr>
          <a:xfrm>
            <a:off x="1430475" y="2851600"/>
            <a:ext cx="2357100" cy="7350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Rules at school/hospital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26"/>
          <p:cNvSpPr/>
          <p:nvPr/>
        </p:nvSpPr>
        <p:spPr>
          <a:xfrm>
            <a:off x="1430475" y="3739325"/>
            <a:ext cx="2357100" cy="7350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Preparing a </a:t>
            </a: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sandwich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26"/>
          <p:cNvSpPr/>
          <p:nvPr/>
        </p:nvSpPr>
        <p:spPr>
          <a:xfrm>
            <a:off x="4909100" y="2812975"/>
            <a:ext cx="2211300" cy="735000"/>
          </a:xfrm>
          <a:prstGeom prst="rect">
            <a:avLst/>
          </a:prstGeom>
          <a:solidFill>
            <a:srgbClr val="134F5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Directions on how to go from A to B in the city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26"/>
          <p:cNvSpPr/>
          <p:nvPr/>
        </p:nvSpPr>
        <p:spPr>
          <a:xfrm>
            <a:off x="4950375" y="3739325"/>
            <a:ext cx="2211300" cy="735000"/>
          </a:xfrm>
          <a:prstGeom prst="rect">
            <a:avLst/>
          </a:prstGeom>
          <a:solidFill>
            <a:srgbClr val="741B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Rules for children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26"/>
          <p:cNvSpPr/>
          <p:nvPr/>
        </p:nvSpPr>
        <p:spPr>
          <a:xfrm>
            <a:off x="2568925" y="5088325"/>
            <a:ext cx="2517900" cy="4584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action="ppaction://hlinkshowjump?jump=nextslide"/>
              </a:rPr>
              <a:t>Who said this?</a:t>
            </a:r>
            <a:endParaRPr sz="1700"/>
          </a:p>
        </p:txBody>
      </p:sp>
      <p:sp>
        <p:nvSpPr>
          <p:cNvPr id="202" name="Google Shape;202;p26"/>
          <p:cNvSpPr txBox="1"/>
          <p:nvPr/>
        </p:nvSpPr>
        <p:spPr>
          <a:xfrm>
            <a:off x="103225" y="2283375"/>
            <a:ext cx="835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Think and 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write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 two rules/instructions you have to follow in these places/situations.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175" y="412298"/>
            <a:ext cx="1185300" cy="1178500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7475" y="1603600"/>
            <a:ext cx="785658" cy="1178497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9" name="Google Shape;209;p27"/>
          <p:cNvPicPr preferRelativeResize="0"/>
          <p:nvPr/>
        </p:nvPicPr>
        <p:blipFill rotWithShape="1">
          <a:blip r:embed="rId5">
            <a:alphaModFix/>
          </a:blip>
          <a:srcRect b="0" l="0" r="33070" t="0"/>
          <a:stretch/>
        </p:blipFill>
        <p:spPr>
          <a:xfrm>
            <a:off x="2171663" y="385662"/>
            <a:ext cx="1238868" cy="1231775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7463" y="1698388"/>
            <a:ext cx="1481000" cy="988915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9163" y="232752"/>
            <a:ext cx="1847678" cy="1231774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2" name="Google Shape;212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0850" y="1289380"/>
            <a:ext cx="2046042" cy="1534550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3" name="Google Shape;213;p27"/>
          <p:cNvSpPr/>
          <p:nvPr/>
        </p:nvSpPr>
        <p:spPr>
          <a:xfrm>
            <a:off x="120350" y="3857450"/>
            <a:ext cx="1281600" cy="42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 faster! </a:t>
            </a:r>
            <a:endParaRPr/>
          </a:p>
        </p:txBody>
      </p:sp>
      <p:sp>
        <p:nvSpPr>
          <p:cNvPr id="214" name="Google Shape;214;p27"/>
          <p:cNvSpPr/>
          <p:nvPr/>
        </p:nvSpPr>
        <p:spPr>
          <a:xfrm>
            <a:off x="1549875" y="3857450"/>
            <a:ext cx="1281600" cy="42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 now! </a:t>
            </a:r>
            <a:endParaRPr/>
          </a:p>
        </p:txBody>
      </p:sp>
      <p:sp>
        <p:nvSpPr>
          <p:cNvPr id="215" name="Google Shape;215;p27"/>
          <p:cNvSpPr/>
          <p:nvPr/>
        </p:nvSpPr>
        <p:spPr>
          <a:xfrm>
            <a:off x="339900" y="5174400"/>
            <a:ext cx="1847700" cy="42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me your ID</a:t>
            </a:r>
            <a:endParaRPr/>
          </a:p>
        </p:txBody>
      </p:sp>
      <p:sp>
        <p:nvSpPr>
          <p:cNvPr id="216" name="Google Shape;216;p27"/>
          <p:cNvSpPr/>
          <p:nvPr/>
        </p:nvSpPr>
        <p:spPr>
          <a:xfrm>
            <a:off x="2384300" y="5174400"/>
            <a:ext cx="1441500" cy="42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Push harder! </a:t>
            </a:r>
            <a:endParaRPr/>
          </a:p>
        </p:txBody>
      </p:sp>
      <p:sp>
        <p:nvSpPr>
          <p:cNvPr id="217" name="Google Shape;217;p27"/>
          <p:cNvSpPr/>
          <p:nvPr/>
        </p:nvSpPr>
        <p:spPr>
          <a:xfrm>
            <a:off x="6743475" y="4048375"/>
            <a:ext cx="2137500" cy="42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 away those books. </a:t>
            </a:r>
            <a:endParaRPr/>
          </a:p>
        </p:txBody>
      </p:sp>
      <p:sp>
        <p:nvSpPr>
          <p:cNvPr id="218" name="Google Shape;218;p27"/>
          <p:cNvSpPr/>
          <p:nvPr/>
        </p:nvSpPr>
        <p:spPr>
          <a:xfrm>
            <a:off x="3048000" y="3857438"/>
            <a:ext cx="1524000" cy="42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Shhh! Be silent! </a:t>
            </a:r>
            <a:endParaRPr/>
          </a:p>
        </p:txBody>
      </p:sp>
      <p:sp>
        <p:nvSpPr>
          <p:cNvPr id="219" name="Google Shape;219;p27"/>
          <p:cNvSpPr/>
          <p:nvPr/>
        </p:nvSpPr>
        <p:spPr>
          <a:xfrm>
            <a:off x="4022500" y="5174388"/>
            <a:ext cx="2046000" cy="42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Juanito, quiet please.</a:t>
            </a:r>
            <a:endParaRPr/>
          </a:p>
        </p:txBody>
      </p:sp>
      <p:sp>
        <p:nvSpPr>
          <p:cNvPr id="220" name="Google Shape;220;p27"/>
          <p:cNvSpPr/>
          <p:nvPr/>
        </p:nvSpPr>
        <p:spPr>
          <a:xfrm>
            <a:off x="4788525" y="3857450"/>
            <a:ext cx="1524000" cy="4209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 cap="flat" cmpd="sng" w="38100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a question! </a:t>
            </a:r>
            <a:endParaRPr/>
          </a:p>
        </p:txBody>
      </p:sp>
      <p:sp>
        <p:nvSpPr>
          <p:cNvPr id="221" name="Google Shape;221;p27"/>
          <p:cNvSpPr/>
          <p:nvPr/>
        </p:nvSpPr>
        <p:spPr>
          <a:xfrm>
            <a:off x="3621825" y="4469263"/>
            <a:ext cx="2690700" cy="42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Brush your teeth more often.</a:t>
            </a:r>
            <a:endParaRPr/>
          </a:p>
        </p:txBody>
      </p:sp>
      <p:sp>
        <p:nvSpPr>
          <p:cNvPr id="222" name="Google Shape;222;p27"/>
          <p:cNvSpPr/>
          <p:nvPr/>
        </p:nvSpPr>
        <p:spPr>
          <a:xfrm>
            <a:off x="956150" y="4469275"/>
            <a:ext cx="2450700" cy="42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your mouth, please.</a:t>
            </a:r>
            <a:endParaRPr/>
          </a:p>
        </p:txBody>
      </p:sp>
      <p:sp>
        <p:nvSpPr>
          <p:cNvPr id="223" name="Google Shape;223;p27"/>
          <p:cNvSpPr/>
          <p:nvPr/>
        </p:nvSpPr>
        <p:spPr>
          <a:xfrm>
            <a:off x="6527500" y="4577488"/>
            <a:ext cx="2450700" cy="42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rgbClr val="701C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Jury, state your </a:t>
            </a:r>
            <a:r>
              <a:rPr lang="en"/>
              <a:t>verdict</a:t>
            </a:r>
            <a:r>
              <a:rPr lang="en"/>
              <a:t>. </a:t>
            </a:r>
            <a:endParaRPr/>
          </a:p>
        </p:txBody>
      </p:sp>
      <p:sp>
        <p:nvSpPr>
          <p:cNvPr id="224" name="Google Shape;224;p27"/>
          <p:cNvSpPr/>
          <p:nvPr/>
        </p:nvSpPr>
        <p:spPr>
          <a:xfrm>
            <a:off x="6265200" y="5174400"/>
            <a:ext cx="2450700" cy="42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Attorney, state your case.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/>
          <p:nvPr>
            <p:ph type="title"/>
          </p:nvPr>
        </p:nvSpPr>
        <p:spPr>
          <a:xfrm>
            <a:off x="119325" y="3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Quicksand"/>
                <a:ea typeface="Quicksand"/>
                <a:cs typeface="Quicksand"/>
                <a:sym typeface="Quicksand"/>
              </a:rPr>
              <a:t>I can speak English, but I can’t run a marathon.</a:t>
            </a:r>
            <a:endParaRPr b="1">
              <a:solidFill>
                <a:srgbClr val="0C343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230" name="Google Shape;230;p28"/>
          <p:cNvGraphicFramePr/>
          <p:nvPr/>
        </p:nvGraphicFramePr>
        <p:xfrm>
          <a:off x="119313" y="12260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2918025"/>
                <a:gridCol w="2918025"/>
                <a:gridCol w="2918025"/>
              </a:tblGrid>
              <a:tr h="44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Affirmative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01575" marB="10157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Negative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01575" marB="10157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Interrogative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01575" marB="101575" marR="91425" marL="91425">
                    <a:solidFill>
                      <a:schemeClr val="lt2"/>
                    </a:solidFill>
                  </a:tcPr>
                </a:tc>
              </a:tr>
              <a:tr h="44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 can run in the park. 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She can speak three languages. 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They can open the doors. 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 can </a:t>
                      </a:r>
                      <a:r>
                        <a:rPr b="1"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 the dishes.</a:t>
                      </a: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01575" marB="10157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 ca</a:t>
                      </a:r>
                      <a:r>
                        <a:rPr lang="en" sz="1600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n’t</a:t>
                      </a: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run in the park.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She can’t speak French. 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We cannot accept this insults. 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01575" marB="10157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</a:t>
                      </a: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you run in the park?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Yes, I can/No, I can’t </a:t>
                      </a:r>
                      <a:endParaRPr i="1"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she speak English? 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Yes, she can/No, she can’t</a:t>
                      </a:r>
                      <a:endParaRPr i="1"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they…?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we…?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01575" marB="101575" marR="91425" marL="91425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231" name="Google Shape;231;p28"/>
          <p:cNvSpPr txBox="1"/>
          <p:nvPr/>
        </p:nvSpPr>
        <p:spPr>
          <a:xfrm>
            <a:off x="229850" y="616425"/>
            <a:ext cx="601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Warm up: What unusual things can you do…?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" name="Google Shape;232;p28"/>
          <p:cNvSpPr/>
          <p:nvPr/>
        </p:nvSpPr>
        <p:spPr>
          <a:xfrm>
            <a:off x="3219975" y="4137400"/>
            <a:ext cx="2319300" cy="4911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accent6"/>
                </a:solidFill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Ability Bingo! </a:t>
            </a:r>
            <a:endParaRPr sz="19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/>
          <p:nvPr>
            <p:ph type="title"/>
          </p:nvPr>
        </p:nvSpPr>
        <p:spPr>
          <a:xfrm>
            <a:off x="55400" y="-3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latin typeface="Quicksand"/>
                <a:ea typeface="Quicksand"/>
                <a:cs typeface="Quicksand"/>
                <a:sym typeface="Quicksand"/>
              </a:rPr>
              <a:t>Ability Bingo</a:t>
            </a:r>
            <a:endParaRPr b="1">
              <a:solidFill>
                <a:srgbClr val="1C4587"/>
              </a:solidFill>
              <a:highlight>
                <a:schemeClr val="lt1"/>
              </a:highlight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238" name="Google Shape;238;p29"/>
          <p:cNvGraphicFramePr/>
          <p:nvPr/>
        </p:nvGraphicFramePr>
        <p:xfrm>
          <a:off x="116650" y="912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1760200"/>
                <a:gridCol w="1760200"/>
                <a:gridCol w="1760200"/>
                <a:gridCol w="1760200"/>
                <a:gridCol w="1760200"/>
              </a:tblGrid>
              <a:tr h="82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</a:t>
                      </a:r>
                      <a:r>
                        <a:rPr i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wiggle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their ears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name ten colors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raise one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eyebrow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</a:t>
                      </a:r>
                      <a:r>
                        <a:rPr i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whistle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happy b-day song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name 3 countries in Africa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82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draw an elephant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</a:t>
                      </a:r>
                      <a:r>
                        <a:rPr i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wink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with left and right eye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name 3 countries in South America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write a word with their left hand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roll their tongue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say “</a:t>
                      </a:r>
                      <a:r>
                        <a:rPr i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red lorry, yellow lorry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” five times very fast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name 10 capital cities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make an origami bird 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do a </a:t>
                      </a:r>
                      <a:r>
                        <a:rPr i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handstand</a:t>
                      </a:r>
                      <a:endParaRPr i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do 20 </a:t>
                      </a:r>
                      <a:r>
                        <a:rPr i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push ups</a:t>
                      </a:r>
                      <a:endParaRPr i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snap their fingers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</a:t>
                      </a:r>
                      <a:r>
                        <a:rPr i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bark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like a dog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cross their eyes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dance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say the alphabet backwards 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spell their pet’s name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</a:t>
                      </a:r>
                      <a:r>
                        <a:rPr i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hold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their breath for 20 seconds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</a:t>
                      </a:r>
                      <a:r>
                        <a:rPr i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hop backwards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with one foot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say “hello” in five languages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 count backwards from 30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2925" y="2619738"/>
            <a:ext cx="512244" cy="70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9150" y="2726000"/>
            <a:ext cx="1164851" cy="65523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9"/>
          <p:cNvSpPr txBox="1"/>
          <p:nvPr/>
        </p:nvSpPr>
        <p:spPr>
          <a:xfrm>
            <a:off x="2559725" y="135825"/>
            <a:ext cx="601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  <a:latin typeface="Open Sans"/>
                <a:ea typeface="Open Sans"/>
                <a:cs typeface="Open Sans"/>
                <a:sym typeface="Open Sans"/>
              </a:rPr>
              <a:t>Ask questions using ‘Can you…?’. Change the color of the blocks to mark the prompts that were used. </a:t>
            </a:r>
            <a:endParaRPr>
              <a:solidFill>
                <a:srgbClr val="274E1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/>
          <p:nvPr>
            <p:ph type="title"/>
          </p:nvPr>
        </p:nvSpPr>
        <p:spPr>
          <a:xfrm>
            <a:off x="86850" y="91597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Quicksand"/>
                <a:ea typeface="Quicksand"/>
                <a:cs typeface="Quicksand"/>
                <a:sym typeface="Quicksand"/>
              </a:rPr>
              <a:t>Small talk: hey, what’s up? </a:t>
            </a:r>
            <a:endParaRPr b="1">
              <a:solidFill>
                <a:srgbClr val="07376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247" name="Google Shape;247;p30"/>
          <p:cNvGraphicFramePr/>
          <p:nvPr/>
        </p:nvGraphicFramePr>
        <p:xfrm>
          <a:off x="86850" y="754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3098800"/>
                <a:gridCol w="5778300"/>
              </a:tblGrid>
              <a:tr h="3962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20124D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Small talk </a:t>
                      </a:r>
                      <a:endParaRPr sz="1500">
                        <a:solidFill>
                          <a:srgbClr val="20124D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20124D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Who makes small talk? </a:t>
                      </a:r>
                      <a:endParaRPr sz="1500">
                        <a:solidFill>
                          <a:srgbClr val="20124D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3434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People who don’t know each other, and people who are </a:t>
                      </a:r>
                      <a:r>
                        <a:rPr lang="en" sz="1500">
                          <a:solidFill>
                            <a:srgbClr val="43434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acquaintances, people who is catching up. </a:t>
                      </a:r>
                      <a:r>
                        <a:rPr lang="en" sz="1500">
                          <a:solidFill>
                            <a:srgbClr val="43434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endParaRPr sz="1500">
                        <a:solidFill>
                          <a:srgbClr val="434343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20124D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What do people talk about? </a:t>
                      </a:r>
                      <a:endParaRPr sz="1500">
                        <a:solidFill>
                          <a:srgbClr val="20124D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3434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Safe topics: weather, sports, food, work, travel, hobbies, </a:t>
                      </a:r>
                      <a:r>
                        <a:rPr lang="en" sz="1500">
                          <a:solidFill>
                            <a:srgbClr val="43434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films</a:t>
                      </a:r>
                      <a:r>
                        <a:rPr lang="en" sz="1500">
                          <a:solidFill>
                            <a:srgbClr val="43434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, current events, the news, etc. </a:t>
                      </a:r>
                      <a:endParaRPr sz="1500">
                        <a:solidFill>
                          <a:srgbClr val="434343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20124D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Why do people make small talk? </a:t>
                      </a:r>
                      <a:endParaRPr sz="1500">
                        <a:solidFill>
                          <a:srgbClr val="20124D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3434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To break the ice, to fill time, to get to know someone. </a:t>
                      </a:r>
                      <a:endParaRPr sz="1500">
                        <a:solidFill>
                          <a:srgbClr val="434343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248" name="Google Shape;248;p30"/>
          <p:cNvSpPr/>
          <p:nvPr/>
        </p:nvSpPr>
        <p:spPr>
          <a:xfrm>
            <a:off x="209350" y="3736725"/>
            <a:ext cx="1964100" cy="14655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Open Sans"/>
                <a:ea typeface="Open Sans"/>
                <a:cs typeface="Open Sans"/>
                <a:sym typeface="Open Sans"/>
              </a:rPr>
              <a:t>Cool!</a:t>
            </a:r>
            <a:endParaRPr>
              <a:solidFill>
                <a:srgbClr val="66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Open Sans"/>
                <a:ea typeface="Open Sans"/>
                <a:cs typeface="Open Sans"/>
                <a:sym typeface="Open Sans"/>
              </a:rPr>
              <a:t>That’s nice.</a:t>
            </a:r>
            <a:endParaRPr>
              <a:solidFill>
                <a:srgbClr val="66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Open Sans"/>
                <a:ea typeface="Open Sans"/>
                <a:cs typeface="Open Sans"/>
                <a:sym typeface="Open Sans"/>
              </a:rPr>
              <a:t>Wow, interesting.</a:t>
            </a:r>
            <a:endParaRPr>
              <a:solidFill>
                <a:srgbClr val="66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Open Sans"/>
                <a:ea typeface="Open Sans"/>
                <a:cs typeface="Open Sans"/>
                <a:sym typeface="Open Sans"/>
              </a:rPr>
              <a:t>Oh look at that!</a:t>
            </a:r>
            <a:endParaRPr>
              <a:solidFill>
                <a:srgbClr val="66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Open Sans"/>
                <a:ea typeface="Open Sans"/>
                <a:cs typeface="Open Sans"/>
                <a:sym typeface="Open Sans"/>
              </a:rPr>
              <a:t>Sweet! Fantastic!</a:t>
            </a:r>
            <a:endParaRPr>
              <a:solidFill>
                <a:srgbClr val="66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30"/>
          <p:cNvSpPr/>
          <p:nvPr/>
        </p:nvSpPr>
        <p:spPr>
          <a:xfrm>
            <a:off x="2272975" y="3736725"/>
            <a:ext cx="1964100" cy="14655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Open Sans"/>
                <a:ea typeface="Open Sans"/>
                <a:cs typeface="Open Sans"/>
                <a:sym typeface="Open Sans"/>
              </a:rPr>
              <a:t>Really</a:t>
            </a:r>
            <a:r>
              <a:rPr lang="en">
                <a:solidFill>
                  <a:srgbClr val="660000"/>
                </a:solidFill>
                <a:latin typeface="Open Sans"/>
                <a:ea typeface="Open Sans"/>
                <a:cs typeface="Open Sans"/>
                <a:sym typeface="Open Sans"/>
              </a:rPr>
              <a:t>? So sorry.</a:t>
            </a:r>
            <a:endParaRPr>
              <a:solidFill>
                <a:srgbClr val="66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Open Sans"/>
                <a:ea typeface="Open Sans"/>
                <a:cs typeface="Open Sans"/>
                <a:sym typeface="Open Sans"/>
              </a:rPr>
              <a:t>Oh, I didn’t know  that.</a:t>
            </a:r>
            <a:endParaRPr>
              <a:solidFill>
                <a:srgbClr val="66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Open Sans"/>
                <a:ea typeface="Open Sans"/>
                <a:cs typeface="Open Sans"/>
                <a:sym typeface="Open Sans"/>
              </a:rPr>
              <a:t>Oh, what a pity.</a:t>
            </a:r>
            <a:endParaRPr>
              <a:solidFill>
                <a:srgbClr val="66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Open Sans"/>
                <a:ea typeface="Open Sans"/>
                <a:cs typeface="Open Sans"/>
                <a:sym typeface="Open Sans"/>
              </a:rPr>
              <a:t>Yeah, that sucks. </a:t>
            </a:r>
            <a:endParaRPr>
              <a:solidFill>
                <a:srgbClr val="66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30"/>
          <p:cNvSpPr/>
          <p:nvPr/>
        </p:nvSpPr>
        <p:spPr>
          <a:xfrm>
            <a:off x="4985525" y="3862725"/>
            <a:ext cx="3849300" cy="12135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Activity: Choose a </a:t>
            </a:r>
            <a:r>
              <a:rPr b="1" lang="en"/>
              <a:t>safe topic</a:t>
            </a:r>
            <a:r>
              <a:rPr lang="en"/>
              <a:t> and let’s find things in common.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we find one, ask a follow up question. </a:t>
            </a:r>
            <a:endParaRPr/>
          </a:p>
        </p:txBody>
      </p:sp>
      <p:sp>
        <p:nvSpPr>
          <p:cNvPr id="251" name="Google Shape;251;p30"/>
          <p:cNvSpPr/>
          <p:nvPr/>
        </p:nvSpPr>
        <p:spPr>
          <a:xfrm>
            <a:off x="1003025" y="3444825"/>
            <a:ext cx="2580600" cy="4179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Phrases in your pocket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 txBox="1"/>
          <p:nvPr>
            <p:ph type="title"/>
          </p:nvPr>
        </p:nvSpPr>
        <p:spPr>
          <a:xfrm>
            <a:off x="154150" y="-52178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Quicksand"/>
                <a:ea typeface="Quicksand"/>
                <a:cs typeface="Quicksand"/>
                <a:sym typeface="Quicksand"/>
              </a:rPr>
              <a:t>Comparatives and Superlatives </a:t>
            </a:r>
            <a:endParaRPr b="1">
              <a:solidFill>
                <a:srgbClr val="07376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257" name="Google Shape;257;p31"/>
          <p:cNvGraphicFramePr/>
          <p:nvPr/>
        </p:nvGraphicFramePr>
        <p:xfrm>
          <a:off x="278200" y="1536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4405100"/>
              </a:tblGrid>
              <a:tr h="761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COMPARATIVE adjectives are used to compare differences between the two objects they describe. 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Nunito"/>
                          <a:ea typeface="Nunito"/>
                          <a:cs typeface="Nunito"/>
                          <a:sym typeface="Nunito"/>
                        </a:rPr>
                        <a:t>My brother is tall</a:t>
                      </a:r>
                      <a:r>
                        <a:rPr b="1" lang="en" sz="17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er</a:t>
                      </a:r>
                      <a:r>
                        <a:rPr b="1" lang="en" sz="17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700" u="sng">
                          <a:latin typeface="Nunito"/>
                          <a:ea typeface="Nunito"/>
                          <a:cs typeface="Nunito"/>
                          <a:sym typeface="Nunito"/>
                        </a:rPr>
                        <a:t>than </a:t>
                      </a:r>
                      <a:r>
                        <a:rPr lang="en" sz="1700">
                          <a:latin typeface="Nunito"/>
                          <a:ea typeface="Nunito"/>
                          <a:cs typeface="Nunito"/>
                          <a:sym typeface="Nunito"/>
                        </a:rPr>
                        <a:t>me.</a:t>
                      </a:r>
                      <a:endParaRPr sz="17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My sister is </a:t>
                      </a:r>
                      <a:r>
                        <a:rPr b="1"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more/less</a:t>
                      </a: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u="sng">
                          <a:latin typeface="Nunito"/>
                          <a:ea typeface="Nunito"/>
                          <a:cs typeface="Nunito"/>
                          <a:sym typeface="Nunito"/>
                        </a:rPr>
                        <a:t>intelligent than</a:t>
                      </a: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 me.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Take out the ‘y’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 Happy, easy, lazy, noisy, pretty  &gt; is happier than. 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8" name="Google Shape;258;p31"/>
          <p:cNvGraphicFramePr/>
          <p:nvPr/>
        </p:nvGraphicFramePr>
        <p:xfrm>
          <a:off x="4846025" y="1126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4101300"/>
              </a:tblGrid>
              <a:tr h="761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SUPERLATIVE adjectives are used to describe </a:t>
                      </a:r>
                      <a:endParaRPr sz="1100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an object which is at the upper or lower limit of a quality </a:t>
                      </a:r>
                      <a:endParaRPr sz="1100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(the "most" or "least" )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My friend Panchito is </a:t>
                      </a:r>
                      <a:r>
                        <a:rPr lang="en" u="sng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the old</a:t>
                      </a:r>
                      <a:r>
                        <a:rPr b="1" lang="en" u="sng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est </a:t>
                      </a:r>
                      <a:r>
                        <a:rPr lang="en" u="sng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sibling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in his family. </a:t>
                      </a: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My friend Panchito is </a:t>
                      </a:r>
                      <a:r>
                        <a:rPr b="1"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the most/least</a:t>
                      </a: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u="sng">
                          <a:latin typeface="Nunito"/>
                          <a:ea typeface="Nunito"/>
                          <a:cs typeface="Nunito"/>
                          <a:sym typeface="Nunito"/>
                        </a:rPr>
                        <a:t>interesting</a:t>
                      </a: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 person in our class. 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Short Adjectives: is the adj+est/iest of/in/among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Long Adjectives: is the most/least adj </a:t>
                      </a:r>
                      <a:r>
                        <a:rPr i="1" lang="en">
                          <a:solidFill>
                            <a:srgbClr val="FFFFFF"/>
                          </a:solidFill>
                          <a:highlight>
                            <a:srgbClr val="38761D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of all times/ in my family / among my friends/ In the planet / in the galaxy </a:t>
                      </a:r>
                      <a:endParaRPr i="1">
                        <a:solidFill>
                          <a:srgbClr val="FFFFFF"/>
                        </a:solidFill>
                        <a:highlight>
                          <a:srgbClr val="38761D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</a:tbl>
          </a:graphicData>
        </a:graphic>
      </p:graphicFrame>
      <p:pic>
        <p:nvPicPr>
          <p:cNvPr id="259" name="Google Shape;2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9000" y="1676675"/>
            <a:ext cx="1449950" cy="144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175" y="2409348"/>
            <a:ext cx="1024551" cy="89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6025" y="2285400"/>
            <a:ext cx="465152" cy="46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5850" y="2661475"/>
            <a:ext cx="623501" cy="6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6025" y="2661475"/>
            <a:ext cx="465150" cy="46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165425" y="170597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Quicksand"/>
                <a:ea typeface="Quicksand"/>
                <a:cs typeface="Quicksand"/>
                <a:sym typeface="Quicksand"/>
              </a:rPr>
              <a:t>Hola colega! </a:t>
            </a:r>
            <a:endParaRPr b="1">
              <a:solidFill>
                <a:srgbClr val="0C343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82100" y="971650"/>
            <a:ext cx="85206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Gracias por colaborar. Espero que este set de diapositivas te sirvan para comenzar tu camino como profesor/a freelance online.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Cada tema/contenido tiene al menos una actividad.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Siéntete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 libre de editar estas diapositivas como más te guste.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Lo ideal es que abras este documento en Google Slides, pues es su fuente original.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Let’s rock!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>
            <p:ph type="title"/>
          </p:nvPr>
        </p:nvSpPr>
        <p:spPr>
          <a:xfrm>
            <a:off x="134025" y="-3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Quicksand"/>
                <a:ea typeface="Quicksand"/>
                <a:cs typeface="Quicksand"/>
                <a:sym typeface="Quicksand"/>
              </a:rPr>
              <a:t>Superlative Packs!</a:t>
            </a:r>
            <a:endParaRPr b="1">
              <a:solidFill>
                <a:srgbClr val="07376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9" name="Google Shape;269;p32"/>
          <p:cNvSpPr/>
          <p:nvPr/>
        </p:nvSpPr>
        <p:spPr>
          <a:xfrm>
            <a:off x="1651750" y="1075650"/>
            <a:ext cx="2057700" cy="13281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McDonalds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KFC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Starbucks 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0" name="Google Shape;270;p32"/>
          <p:cNvSpPr/>
          <p:nvPr/>
        </p:nvSpPr>
        <p:spPr>
          <a:xfrm>
            <a:off x="4205025" y="1075650"/>
            <a:ext cx="2057700" cy="1328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Bicycles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Cars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Trains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1" name="Google Shape;271;p32"/>
          <p:cNvSpPr/>
          <p:nvPr/>
        </p:nvSpPr>
        <p:spPr>
          <a:xfrm>
            <a:off x="2103175" y="2633275"/>
            <a:ext cx="2057700" cy="1328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Parents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Students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Teachers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2" name="Google Shape;272;p32"/>
          <p:cNvSpPr/>
          <p:nvPr/>
        </p:nvSpPr>
        <p:spPr>
          <a:xfrm>
            <a:off x="4462075" y="2633275"/>
            <a:ext cx="2057700" cy="13281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Books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Ipads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Magazines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3" name="Google Shape;273;p32"/>
          <p:cNvSpPr/>
          <p:nvPr/>
        </p:nvSpPr>
        <p:spPr>
          <a:xfrm>
            <a:off x="3365475" y="4190900"/>
            <a:ext cx="2057700" cy="1328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Africa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Asia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Europe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3656775" y="198500"/>
            <a:ext cx="601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Compare these elements. First, compare two (Comparative), then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Compare one with two others. (Superlative)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 txBox="1"/>
          <p:nvPr>
            <p:ph type="title"/>
          </p:nvPr>
        </p:nvSpPr>
        <p:spPr>
          <a:xfrm>
            <a:off x="122650" y="-3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Quicksand"/>
                <a:ea typeface="Quicksand"/>
                <a:cs typeface="Quicksand"/>
                <a:sym typeface="Quicksand"/>
              </a:rPr>
              <a:t>Telling the date and </a:t>
            </a:r>
            <a:r>
              <a:rPr b="1" lang="en">
                <a:solidFill>
                  <a:srgbClr val="0B5394"/>
                </a:solidFill>
                <a:latin typeface="Quicksand"/>
                <a:ea typeface="Quicksand"/>
                <a:cs typeface="Quicksand"/>
                <a:sym typeface="Quicksand"/>
              </a:rPr>
              <a:t>time</a:t>
            </a:r>
            <a:r>
              <a:rPr b="1" lang="en">
                <a:solidFill>
                  <a:srgbClr val="0B5394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b="1">
              <a:solidFill>
                <a:srgbClr val="0B539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177625" y="585100"/>
            <a:ext cx="826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Warm up: </a:t>
            </a:r>
            <a:r>
              <a:rPr b="1" lang="en" sz="15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What’s your favorite moment of the day? And date of the year?</a:t>
            </a:r>
            <a:endParaRPr b="1" sz="15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81" name="Google Shape;2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50" y="1184575"/>
            <a:ext cx="3850999" cy="3850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3"/>
          <p:cNvSpPr/>
          <p:nvPr/>
        </p:nvSpPr>
        <p:spPr>
          <a:xfrm rot="-2092562">
            <a:off x="2992782" y="969580"/>
            <a:ext cx="1201988" cy="1175101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🇬🇧</a:t>
            </a:r>
            <a:endParaRPr sz="4100"/>
          </a:p>
        </p:txBody>
      </p:sp>
      <p:graphicFrame>
        <p:nvGraphicFramePr>
          <p:cNvPr id="283" name="Google Shape;283;p33"/>
          <p:cNvGraphicFramePr/>
          <p:nvPr/>
        </p:nvGraphicFramePr>
        <p:xfrm>
          <a:off x="4233150" y="1184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1789625"/>
                <a:gridCol w="2364250"/>
                <a:gridCol w="121500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Written English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Spoken English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Numbers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🇺🇸 March 7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🇬🇧 7th March 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March seventh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The seventh of March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3/7/17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7/3/17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84" name="Google Shape;284;p33"/>
          <p:cNvSpPr/>
          <p:nvPr/>
        </p:nvSpPr>
        <p:spPr>
          <a:xfrm>
            <a:off x="4233150" y="2477950"/>
            <a:ext cx="1467300" cy="29880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highlight>
                  <a:srgbClr val="9FC5E8"/>
                </a:highlight>
                <a:latin typeface="Nunito"/>
                <a:ea typeface="Nunito"/>
                <a:cs typeface="Nunito"/>
                <a:sym typeface="Nunito"/>
              </a:rPr>
              <a:t>Days</a:t>
            </a:r>
            <a:endParaRPr u="sng">
              <a:highlight>
                <a:srgbClr val="9FC5E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Use ordinal numbers: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1st = first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2nd = second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3rd = third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4th = fourth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5th = fifth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6th = sixth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7th = seventh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8th = eighth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9th = ninth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10th = tenth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5" name="Google Shape;285;p33"/>
          <p:cNvSpPr/>
          <p:nvPr/>
        </p:nvSpPr>
        <p:spPr>
          <a:xfrm>
            <a:off x="6077975" y="2374325"/>
            <a:ext cx="2622300" cy="13575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highlight>
                  <a:srgbClr val="DD7E6B"/>
                </a:highlight>
              </a:rPr>
              <a:t>Months</a:t>
            </a:r>
            <a:endParaRPr u="sng">
              <a:highlight>
                <a:srgbClr val="DD7E6B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them with capital letters: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🚫august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✅August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3"/>
          <p:cNvSpPr/>
          <p:nvPr/>
        </p:nvSpPr>
        <p:spPr>
          <a:xfrm>
            <a:off x="6022775" y="3814450"/>
            <a:ext cx="2732700" cy="17646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highlight>
                  <a:srgbClr val="F9CB9C"/>
                </a:highlight>
              </a:rPr>
              <a:t>Years:</a:t>
            </a:r>
            <a:endParaRPr b="1" u="sng">
              <a:highlight>
                <a:srgbClr val="F9CB9C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Divide them into two parts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highlight>
                  <a:srgbClr val="F4CCCC"/>
                </a:highlight>
              </a:rPr>
              <a:t>19</a:t>
            </a:r>
            <a:r>
              <a:rPr lang="en" sz="2800">
                <a:highlight>
                  <a:srgbClr val="EAD1DC"/>
                </a:highlight>
              </a:rPr>
              <a:t>84</a:t>
            </a:r>
            <a:endParaRPr sz="2800">
              <a:highlight>
                <a:srgbClr val="EAD1DC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Nineteen</a:t>
            </a:r>
            <a:r>
              <a:rPr lang="en"/>
              <a:t> </a:t>
            </a:r>
            <a:r>
              <a:rPr lang="en">
                <a:solidFill>
                  <a:srgbClr val="A64D79"/>
                </a:solidFill>
              </a:rPr>
              <a:t>eighty four</a:t>
            </a:r>
            <a:endParaRPr>
              <a:solidFill>
                <a:srgbClr val="A64D7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*Exception: from 2000 to 2010 say two thousand and + number</a:t>
            </a:r>
            <a:endParaRPr sz="13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>
            <p:ph type="title"/>
          </p:nvPr>
        </p:nvSpPr>
        <p:spPr>
          <a:xfrm>
            <a:off x="67825" y="-3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Quicksand"/>
                <a:ea typeface="Quicksand"/>
                <a:cs typeface="Quicksand"/>
                <a:sym typeface="Quicksand"/>
              </a:rPr>
              <a:t>Countables and Uncountables</a:t>
            </a:r>
            <a:endParaRPr b="1">
              <a:solidFill>
                <a:srgbClr val="0B539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2" name="Google Shape;292;p34"/>
          <p:cNvSpPr txBox="1"/>
          <p:nvPr/>
        </p:nvSpPr>
        <p:spPr>
          <a:xfrm>
            <a:off x="239175" y="563650"/>
            <a:ext cx="53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Warm up: Make a shopping list. </a:t>
            </a:r>
            <a:endParaRPr sz="16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93" name="Google Shape;293;p34"/>
          <p:cNvGraphicFramePr/>
          <p:nvPr/>
        </p:nvGraphicFramePr>
        <p:xfrm>
          <a:off x="127075" y="1107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4331700"/>
                <a:gridCol w="4578050"/>
              </a:tblGrid>
              <a:tr h="108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There is…(singular)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There isn’t any…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 there </a:t>
                      </a:r>
                      <a:r>
                        <a:rPr b="1" lang="en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any</a:t>
                      </a: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gluten free </a:t>
                      </a: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baguettes</a:t>
                      </a: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?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…a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potato, </a:t>
                      </a:r>
                      <a:r>
                        <a:rPr b="1"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some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milk, some ham, butter, jam.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…potatoes, milk.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 carrots? milk?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108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There are….(plural) 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There aren’t any…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Are there some…?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 some appl</a:t>
                      </a: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es.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 onions.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… beroots? 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94" name="Google Shape;294;p34"/>
          <p:cNvSpPr/>
          <p:nvPr/>
        </p:nvSpPr>
        <p:spPr>
          <a:xfrm>
            <a:off x="1682225" y="3625825"/>
            <a:ext cx="5944800" cy="10338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What’s in your fridge? Take a picture of what’s inside your fridge. Let’s ask questions</a:t>
            </a:r>
            <a:r>
              <a:rPr i="1" lang="en">
                <a:latin typeface="Open Sans"/>
                <a:ea typeface="Open Sans"/>
                <a:cs typeface="Open Sans"/>
                <a:sym typeface="Open Sans"/>
              </a:rPr>
              <a:t>: Is there any box of milk in your fridge? Yes, there is/No, there isn’t. 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/>
          <p:nvPr>
            <p:ph type="title"/>
          </p:nvPr>
        </p:nvSpPr>
        <p:spPr>
          <a:xfrm>
            <a:off x="93675" y="-3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Quicksand"/>
                <a:ea typeface="Quicksand"/>
                <a:cs typeface="Quicksand"/>
                <a:sym typeface="Quicksand"/>
              </a:rPr>
              <a:t>Numbers and Money </a:t>
            </a:r>
            <a:endParaRPr b="1">
              <a:solidFill>
                <a:srgbClr val="07376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300" name="Google Shape;300;p35"/>
          <p:cNvGraphicFramePr/>
          <p:nvPr/>
        </p:nvGraphicFramePr>
        <p:xfrm>
          <a:off x="161800" y="600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2139800"/>
                <a:gridCol w="6778975"/>
              </a:tblGrid>
              <a:tr h="43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Lora"/>
                          <a:ea typeface="Lora"/>
                          <a:cs typeface="Lora"/>
                          <a:sym typeface="Lora"/>
                        </a:rPr>
                        <a:t>Number</a:t>
                      </a:r>
                      <a:endParaRPr b="1" sz="13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Lora"/>
                          <a:ea typeface="Lora"/>
                          <a:cs typeface="Lora"/>
                          <a:sym typeface="Lora"/>
                        </a:rPr>
                        <a:t>Words</a:t>
                      </a:r>
                      <a:endParaRPr b="1" sz="13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</a:tr>
              <a:tr h="43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100…254 - 365 - 811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 hundred/one hundred</a:t>
                      </a: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… two hundred </a:t>
                      </a:r>
                      <a:r>
                        <a:rPr b="1"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and</a:t>
                      </a: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fifty four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</a:tr>
              <a:tr h="777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1000…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3875…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15. 560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 thousand/one thousand</a:t>
                      </a: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…three thousand eight hundred seventy five….ten thousand…</a:t>
                      </a:r>
                      <a:r>
                        <a:rPr lang="en" sz="1300">
                          <a:solidFill>
                            <a:srgbClr val="282828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fifteen thousand five hundred sixty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</a:tr>
              <a:tr h="975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100.000…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786,450….</a:t>
                      </a:r>
                      <a:endParaRPr sz="13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342,713…569,045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Lora"/>
                        <a:buNone/>
                      </a:pPr>
                      <a:r>
                        <a:rPr b="1"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Hundred thousand</a:t>
                      </a: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– seven hundred eighty- six thousand four hundred fifty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228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Nunito"/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 three hundred forty-two thousand seven hundred thirteen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228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Nunito"/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 five hundred sixty-nine thousand forty-five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</a:tr>
              <a:tr h="1411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1.000.000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Nunito"/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2,450,000 – two million four hundred fifty thousand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228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Nunito"/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27,805,234 - twenty-seven million eight hundred five thousands two hundred thirty-four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228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Nunito"/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934,700,000 – nine hundred thirty-four million seven hundred thousand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pic>
        <p:nvPicPr>
          <p:cNvPr id="301" name="Google Shape;3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000" y="4395525"/>
            <a:ext cx="706025" cy="7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2350" y="4183838"/>
            <a:ext cx="941325" cy="94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5"/>
          <p:cNvSpPr txBox="1"/>
          <p:nvPr/>
        </p:nvSpPr>
        <p:spPr>
          <a:xfrm>
            <a:off x="1957725" y="5101550"/>
            <a:ext cx="16434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5 cents = a nickel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4" name="Google Shape;304;p35"/>
          <p:cNvSpPr txBox="1"/>
          <p:nvPr/>
        </p:nvSpPr>
        <p:spPr>
          <a:xfrm>
            <a:off x="5871704" y="5158675"/>
            <a:ext cx="17925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10 cents = a dime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5" name="Google Shape;30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7351" y="4391925"/>
            <a:ext cx="717076" cy="71323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5"/>
          <p:cNvSpPr txBox="1"/>
          <p:nvPr/>
        </p:nvSpPr>
        <p:spPr>
          <a:xfrm>
            <a:off x="3677148" y="5101550"/>
            <a:ext cx="17925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One cent = a penny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7" name="Google Shape;30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078" y="4301500"/>
            <a:ext cx="717068" cy="7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5"/>
          <p:cNvSpPr txBox="1"/>
          <p:nvPr/>
        </p:nvSpPr>
        <p:spPr>
          <a:xfrm>
            <a:off x="161800" y="5101550"/>
            <a:ext cx="1719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Quarter = 25 cent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47825" y="2900450"/>
            <a:ext cx="4678749" cy="23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">
            <a:off x="5770652" y="1606550"/>
            <a:ext cx="3919872" cy="95882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6"/>
          <p:cNvSpPr txBox="1"/>
          <p:nvPr>
            <p:ph type="title"/>
          </p:nvPr>
        </p:nvSpPr>
        <p:spPr>
          <a:xfrm>
            <a:off x="68150" y="4372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Quicksand"/>
                <a:ea typeface="Quicksand"/>
                <a:cs typeface="Quicksand"/>
                <a:sym typeface="Quicksand"/>
              </a:rPr>
              <a:t>Determiners</a:t>
            </a:r>
            <a:endParaRPr b="1">
              <a:solidFill>
                <a:srgbClr val="0C343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6" name="Google Shape;316;p36"/>
          <p:cNvSpPr txBox="1"/>
          <p:nvPr/>
        </p:nvSpPr>
        <p:spPr>
          <a:xfrm>
            <a:off x="142325" y="619450"/>
            <a:ext cx="82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Warm up: How many words about clothes can you write in one minute?</a:t>
            </a:r>
            <a:endParaRPr sz="1700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17" name="Google Shape;31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1229" y="3266875"/>
            <a:ext cx="1648500" cy="110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9022" y="1606550"/>
            <a:ext cx="656323" cy="5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387" y="2900460"/>
            <a:ext cx="1399587" cy="139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7896" y="1539649"/>
            <a:ext cx="509043" cy="6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41325" y="1208709"/>
            <a:ext cx="958826" cy="95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6"/>
          <p:cNvPicPr preferRelativeResize="0"/>
          <p:nvPr/>
        </p:nvPicPr>
        <p:blipFill rotWithShape="1">
          <a:blip r:embed="rId10">
            <a:alphaModFix/>
          </a:blip>
          <a:srcRect b="0" l="14474" r="20263" t="0"/>
          <a:stretch/>
        </p:blipFill>
        <p:spPr>
          <a:xfrm>
            <a:off x="-2145525" y="462350"/>
            <a:ext cx="2836349" cy="434637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6"/>
          <p:cNvSpPr txBox="1"/>
          <p:nvPr/>
        </p:nvSpPr>
        <p:spPr>
          <a:xfrm>
            <a:off x="1412525" y="4235750"/>
            <a:ext cx="6183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ora"/>
                <a:ea typeface="Lora"/>
                <a:cs typeface="Lora"/>
                <a:sym typeface="Lora"/>
              </a:rPr>
              <a:t>H</a:t>
            </a:r>
            <a:r>
              <a:rPr lang="en" sz="1500">
                <a:latin typeface="Lora"/>
                <a:ea typeface="Lora"/>
                <a:cs typeface="Lora"/>
                <a:sym typeface="Lora"/>
              </a:rPr>
              <a:t>ere</a:t>
            </a:r>
            <a:endParaRPr sz="15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7204650" y="935538"/>
            <a:ext cx="761400" cy="4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ora"/>
                <a:ea typeface="Lora"/>
                <a:cs typeface="Lora"/>
                <a:sym typeface="Lora"/>
              </a:rPr>
              <a:t>There</a:t>
            </a:r>
            <a:endParaRPr sz="15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5" name="Google Shape;325;p36"/>
          <p:cNvSpPr/>
          <p:nvPr/>
        </p:nvSpPr>
        <p:spPr>
          <a:xfrm>
            <a:off x="142325" y="2265800"/>
            <a:ext cx="1270200" cy="63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This</a:t>
            </a:r>
            <a:r>
              <a:rPr lang="en"/>
              <a:t> scarf is $10.</a:t>
            </a:r>
            <a:endParaRPr/>
          </a:p>
        </p:txBody>
      </p:sp>
      <p:sp>
        <p:nvSpPr>
          <p:cNvPr id="326" name="Google Shape;326;p36"/>
          <p:cNvSpPr/>
          <p:nvPr/>
        </p:nvSpPr>
        <p:spPr>
          <a:xfrm>
            <a:off x="8319634" y="2175956"/>
            <a:ext cx="1503300" cy="72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Those </a:t>
            </a:r>
            <a:r>
              <a:rPr lang="en"/>
              <a:t>shoes aren’t my style</a:t>
            </a:r>
            <a:endParaRPr/>
          </a:p>
        </p:txBody>
      </p:sp>
      <p:sp>
        <p:nvSpPr>
          <p:cNvPr id="327" name="Google Shape;327;p36"/>
          <p:cNvSpPr/>
          <p:nvPr/>
        </p:nvSpPr>
        <p:spPr>
          <a:xfrm>
            <a:off x="6183925" y="2299527"/>
            <a:ext cx="1503300" cy="570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That </a:t>
            </a:r>
            <a:r>
              <a:rPr lang="en"/>
              <a:t>scarf is really cheap.</a:t>
            </a:r>
            <a:endParaRPr/>
          </a:p>
        </p:txBody>
      </p:sp>
      <p:sp>
        <p:nvSpPr>
          <p:cNvPr id="328" name="Google Shape;328;p36"/>
          <p:cNvSpPr/>
          <p:nvPr/>
        </p:nvSpPr>
        <p:spPr>
          <a:xfrm>
            <a:off x="2116475" y="2265800"/>
            <a:ext cx="1503300" cy="79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These </a:t>
            </a:r>
            <a:r>
              <a:rPr lang="en"/>
              <a:t>shoes are expensive.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"/>
          <p:cNvSpPr txBox="1"/>
          <p:nvPr>
            <p:ph type="title"/>
          </p:nvPr>
        </p:nvSpPr>
        <p:spPr>
          <a:xfrm>
            <a:off x="264950" y="241947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latin typeface="Quicksand"/>
                <a:ea typeface="Quicksand"/>
                <a:cs typeface="Quicksand"/>
                <a:sym typeface="Quicksand"/>
              </a:rPr>
              <a:t>End of the slides </a:t>
            </a:r>
            <a:endParaRPr b="1">
              <a:solidFill>
                <a:srgbClr val="1C4587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4" name="Google Shape;334;p37"/>
          <p:cNvSpPr txBox="1"/>
          <p:nvPr/>
        </p:nvSpPr>
        <p:spPr>
          <a:xfrm>
            <a:off x="553750" y="1028900"/>
            <a:ext cx="7334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C343D"/>
                </a:solidFill>
                <a:latin typeface="Nunito"/>
                <a:ea typeface="Nunito"/>
                <a:cs typeface="Nunito"/>
                <a:sym typeface="Nunito"/>
              </a:rPr>
              <a:t>What can an A1-level learner of English do?</a:t>
            </a:r>
            <a:endParaRPr sz="1800">
              <a:solidFill>
                <a:srgbClr val="0C343D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C343D"/>
                </a:solidFill>
                <a:latin typeface="Nunito"/>
                <a:ea typeface="Nunito"/>
                <a:cs typeface="Nunito"/>
                <a:sym typeface="Nunito"/>
              </a:rPr>
              <a:t>They can understand and use very common everyday expressions and simple phrases for immediate needs.</a:t>
            </a:r>
            <a:endParaRPr sz="1800">
              <a:solidFill>
                <a:srgbClr val="0C343D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C343D"/>
                </a:solidFill>
                <a:latin typeface="Nunito"/>
                <a:ea typeface="Nunito"/>
                <a:cs typeface="Nunito"/>
                <a:sym typeface="Nunito"/>
              </a:rPr>
              <a:t>They can introduce themselves and other people and can ask and answer questions about personal details, such as where they live, things they have and people they know.</a:t>
            </a:r>
            <a:endParaRPr sz="1800">
              <a:solidFill>
                <a:srgbClr val="0C343D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C343D"/>
                </a:solidFill>
                <a:latin typeface="Nunito"/>
                <a:ea typeface="Nunito"/>
                <a:cs typeface="Nunito"/>
                <a:sym typeface="Nunito"/>
              </a:rPr>
              <a:t>They can communicate in a simple way if the other person talks slowly and clearly.</a:t>
            </a:r>
            <a:endParaRPr sz="1800">
              <a:solidFill>
                <a:srgbClr val="0C343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12812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Quicksand"/>
                <a:ea typeface="Quicksand"/>
                <a:cs typeface="Quicksand"/>
                <a:sym typeface="Quicksand"/>
              </a:rPr>
              <a:t>Greeting Phrases </a:t>
            </a:r>
            <a:endParaRPr b="1">
              <a:solidFill>
                <a:srgbClr val="07376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317825" y="826875"/>
            <a:ext cx="2051700" cy="1067700"/>
          </a:xfrm>
          <a:prstGeom prst="wedgeRoundRectCallout">
            <a:avLst>
              <a:gd fmla="val 61726" name="adj1"/>
              <a:gd fmla="val 84307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 u="sng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Formal: </a:t>
            </a:r>
            <a:endParaRPr u="sng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Good morning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How is everything?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258725" y="2460650"/>
            <a:ext cx="2051700" cy="1067700"/>
          </a:xfrm>
          <a:prstGeom prst="wedgeRoundRectCallout">
            <a:avLst>
              <a:gd fmla="val 63992" name="adj1"/>
              <a:gd fmla="val -87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 u="sng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Informal: </a:t>
            </a:r>
            <a:endParaRPr u="sng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Hello! </a:t>
            </a:r>
            <a:r>
              <a:rPr b="1"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How are you?</a:t>
            </a:r>
            <a:endParaRPr b="1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Hi! 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Hey hey! 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258725" y="4094425"/>
            <a:ext cx="2051700" cy="1067700"/>
          </a:xfrm>
          <a:prstGeom prst="wedgeRoundRectCallout">
            <a:avLst>
              <a:gd fmla="val 76236" name="adj1"/>
              <a:gd fmla="val -4723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 u="sng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Slang: </a:t>
            </a:r>
            <a:endParaRPr u="sng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What’s up?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How’s going? 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6635675" y="895550"/>
            <a:ext cx="2051700" cy="1067700"/>
          </a:xfrm>
          <a:prstGeom prst="wedgeRoundRectCallout">
            <a:avLst>
              <a:gd fmla="val -73446" name="adj1"/>
              <a:gd fmla="val 56308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Thanks f</a:t>
            </a: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r asking, everything is good. 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6735725" y="2613050"/>
            <a:ext cx="2051700" cy="1067700"/>
          </a:xfrm>
          <a:prstGeom prst="wedgeRoundRectCallout">
            <a:avLst>
              <a:gd fmla="val -71181" name="adj1"/>
              <a:gd fmla="val -30046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I’m good/fine.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Not that good.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I’m just okay. 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6518675" y="4215500"/>
            <a:ext cx="2485800" cy="1227300"/>
          </a:xfrm>
          <a:prstGeom prst="wedgeRoundRectCallout">
            <a:avLst>
              <a:gd fmla="val -79344" name="adj1"/>
              <a:gd fmla="val -89932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S’all good man!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Same old, same old.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Hanging in there. </a:t>
            </a:r>
            <a:endParaRPr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950" y="2169795"/>
            <a:ext cx="3590625" cy="151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236750" y="6352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Quicksand"/>
                <a:ea typeface="Quicksand"/>
                <a:cs typeface="Quicksand"/>
                <a:sym typeface="Quicksand"/>
              </a:rPr>
              <a:t>Time Phrases </a:t>
            </a:r>
            <a:endParaRPr b="1">
              <a:solidFill>
                <a:srgbClr val="07376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534025" y="908775"/>
            <a:ext cx="1911300" cy="42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Lora"/>
                <a:ea typeface="Lora"/>
                <a:cs typeface="Lora"/>
                <a:sym typeface="Lora"/>
              </a:rPr>
              <a:t>The Past </a:t>
            </a:r>
            <a:endParaRPr>
              <a:solidFill>
                <a:srgbClr val="0C343D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3497075" y="908775"/>
            <a:ext cx="1911300" cy="4215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Lora"/>
                <a:ea typeface="Lora"/>
                <a:cs typeface="Lora"/>
                <a:sym typeface="Lora"/>
              </a:rPr>
              <a:t>The Present </a:t>
            </a:r>
            <a:endParaRPr>
              <a:solidFill>
                <a:srgbClr val="0C343D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6415250" y="908775"/>
            <a:ext cx="1911300" cy="42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Lora"/>
                <a:ea typeface="Lora"/>
                <a:cs typeface="Lora"/>
                <a:sym typeface="Lora"/>
              </a:rPr>
              <a:t>The Future </a:t>
            </a:r>
            <a:endParaRPr>
              <a:solidFill>
                <a:srgbClr val="0C343D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534025" y="1480275"/>
            <a:ext cx="2342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Yesterday</a:t>
            </a:r>
            <a:endParaRPr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Last week/month/weekend</a:t>
            </a:r>
            <a:endParaRPr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An hour/week ago</a:t>
            </a:r>
            <a:endParaRPr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Recently</a:t>
            </a:r>
            <a:endParaRPr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This morning </a:t>
            </a:r>
            <a:endParaRPr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3326000" y="1480275"/>
            <a:ext cx="2342100" cy="2016300"/>
          </a:xfrm>
          <a:prstGeom prst="rect">
            <a:avLst/>
          </a:prstGeom>
          <a:noFill/>
          <a:ln cap="flat" cmpd="sng" w="28575">
            <a:solidFill>
              <a:srgbClr val="701C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Today</a:t>
            </a:r>
            <a:endParaRPr sz="1700"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sz="1700"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Right now</a:t>
            </a:r>
            <a:endParaRPr sz="1700"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Everyday </a:t>
            </a:r>
            <a:endParaRPr sz="1700"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Every Monday, Tuesday..</a:t>
            </a:r>
            <a:endParaRPr sz="1700"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In this moment </a:t>
            </a:r>
            <a:endParaRPr sz="1700"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6415250" y="1480275"/>
            <a:ext cx="2342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Tomorrow</a:t>
            </a:r>
            <a:endParaRPr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Next week/month/year</a:t>
            </a:r>
            <a:endParaRPr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In an hour/day/week</a:t>
            </a:r>
            <a:endParaRPr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Eventually </a:t>
            </a:r>
            <a:endParaRPr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925" y="3738225"/>
            <a:ext cx="2275075" cy="17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850" y="3738225"/>
            <a:ext cx="1706300" cy="17063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/>
        </p:nvSpPr>
        <p:spPr>
          <a:xfrm>
            <a:off x="927075" y="5023025"/>
            <a:ext cx="1257000" cy="4215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It’s early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6504000" y="5023025"/>
            <a:ext cx="1186200" cy="4215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It’s late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2525" y="52933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Quicksand"/>
                <a:ea typeface="Quicksand"/>
                <a:cs typeface="Quicksand"/>
                <a:sym typeface="Quicksand"/>
              </a:rPr>
              <a:t> My world </a:t>
            </a:r>
            <a:endParaRPr b="1">
              <a:solidFill>
                <a:srgbClr val="0C343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94" name="Google Shape;94;p17"/>
          <p:cNvGraphicFramePr/>
          <p:nvPr/>
        </p:nvGraphicFramePr>
        <p:xfrm>
          <a:off x="32513" y="10720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3026325"/>
                <a:gridCol w="3026325"/>
                <a:gridCol w="3026325"/>
              </a:tblGrid>
              <a:tr h="197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😄 YES</a:t>
                      </a:r>
                      <a:endParaRPr sz="20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You are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a teacher.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You drive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a blue car. 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 always pet my cat. 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I’m always in class. 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01575" marB="10157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☹️ NO</a:t>
                      </a:r>
                      <a:endParaRPr sz="23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You</a:t>
                      </a: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’re not 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 lawyer.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 don’t teach French.</a:t>
                      </a:r>
                      <a:endParaRPr b="1"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I’m not Argentinian. 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01575" marB="10157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🤔 Ask a question</a:t>
                      </a:r>
                      <a:endParaRPr sz="20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Are 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you a good journalist?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Do 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you like going to the cinema?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Yes, I am - No, I’m not.</a:t>
                      </a:r>
                      <a:endParaRPr i="1"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Yes, I do - No, I don’t </a:t>
                      </a:r>
                      <a:endParaRPr i="1"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01575" marB="101575" marR="91425" marL="91425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95" name="Google Shape;95;p17"/>
          <p:cNvSpPr txBox="1"/>
          <p:nvPr/>
        </p:nvSpPr>
        <p:spPr>
          <a:xfrm>
            <a:off x="186275" y="3134450"/>
            <a:ext cx="8607900" cy="415500"/>
          </a:xfrm>
          <a:prstGeom prst="rect">
            <a:avLst/>
          </a:prstGeom>
          <a:solidFill>
            <a:srgbClr val="D686E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Nunito"/>
                <a:ea typeface="Nunito"/>
                <a:cs typeface="Nunito"/>
                <a:sym typeface="Nunito"/>
              </a:rPr>
              <a:t>100% Always &gt; Usually 80% &gt; Sometimes 50% &gt; Rarely 30% 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Occasionally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 20% &gt; Never 0%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1441800" y="4147800"/>
            <a:ext cx="5579100" cy="3135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Who are you?</a:t>
            </a:r>
            <a:r>
              <a:rPr lang="en"/>
              <a:t> Make a mind map of ideas about you.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2525" y="-3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Quicksand"/>
                <a:ea typeface="Quicksand"/>
                <a:cs typeface="Quicksand"/>
                <a:sym typeface="Quicksand"/>
              </a:rPr>
              <a:t>Their world is so big! </a:t>
            </a:r>
            <a:endParaRPr b="1">
              <a:solidFill>
                <a:srgbClr val="07376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102" name="Google Shape;102;p18"/>
          <p:cNvGraphicFramePr/>
          <p:nvPr/>
        </p:nvGraphicFramePr>
        <p:xfrm>
          <a:off x="-6425" y="7157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{453653D2-3EE6-4C31-84EF-CC5D4D5FA776}</a:tableStyleId>
              </a:tblPr>
              <a:tblGrid>
                <a:gridCol w="3026325"/>
                <a:gridCol w="3026325"/>
                <a:gridCol w="3026325"/>
              </a:tblGrid>
              <a:tr h="197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😄 YES</a:t>
                      </a:r>
                      <a:endParaRPr sz="20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She is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a radiologist technician.  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He drives 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a blue car. 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01575" marB="101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☹️ NO</a:t>
                      </a:r>
                      <a:endParaRPr sz="23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He isn’t 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 journalist. 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She doesn’t  teach French.</a:t>
                      </a:r>
                      <a:endParaRPr b="1"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She is not Argentinian. 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01575" marB="10157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🤔 Ask a question</a:t>
                      </a:r>
                      <a:endParaRPr sz="20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Is</a:t>
                      </a: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she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a good journalist?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Does 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he</a:t>
                      </a:r>
                      <a:r>
                        <a:rPr lang="en" sz="1600">
                          <a:solidFill>
                            <a:srgbClr val="20124D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like going to the cinema?</a:t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600">
                          <a:solidFill>
                            <a:srgbClr val="20124D"/>
                          </a:solidFill>
                          <a:highlight>
                            <a:srgbClr val="D9D2E9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Yes, she is - No, she isn’t.</a:t>
                      </a:r>
                      <a:endParaRPr b="1" i="1" sz="1600">
                        <a:solidFill>
                          <a:srgbClr val="20124D"/>
                        </a:solidFill>
                        <a:highlight>
                          <a:srgbClr val="D9D2E9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600">
                          <a:solidFill>
                            <a:srgbClr val="20124D"/>
                          </a:solidFill>
                          <a:highlight>
                            <a:srgbClr val="D9D2E9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Yes, he does - No, he doesn’t </a:t>
                      </a:r>
                      <a:endParaRPr b="1" i="1" sz="1600">
                        <a:solidFill>
                          <a:srgbClr val="20124D"/>
                        </a:solidFill>
                        <a:highlight>
                          <a:srgbClr val="D9D2E9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20124D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01575" marB="101575" marR="91425" marL="91425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40738" l="33132" r="0" t="18162"/>
          <a:stretch/>
        </p:blipFill>
        <p:spPr>
          <a:xfrm>
            <a:off x="2850550" y="2766150"/>
            <a:ext cx="3365051" cy="138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578075" y="4731975"/>
            <a:ext cx="8114700" cy="3666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pictures from next slide, ask questions about your best friend.</a:t>
            </a:r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147450" y="4156125"/>
            <a:ext cx="8849100" cy="415500"/>
          </a:xfrm>
          <a:prstGeom prst="rect">
            <a:avLst/>
          </a:prstGeom>
          <a:solidFill>
            <a:srgbClr val="D686E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Nunito"/>
                <a:ea typeface="Nunito"/>
                <a:cs typeface="Nunito"/>
                <a:sym typeface="Nunito"/>
              </a:rPr>
              <a:t>100% Always &gt; Usually 80% &gt; Sometimes 50% &gt; Rarely 30% Occasionally 20% &gt; Never 0%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50" y="147318"/>
            <a:ext cx="1654099" cy="144202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7050" y="147325"/>
            <a:ext cx="1654099" cy="1442028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4950" y="147313"/>
            <a:ext cx="2118293" cy="1268404"/>
          </a:xfrm>
          <a:prstGeom prst="rect">
            <a:avLst/>
          </a:prstGeom>
          <a:noFill/>
          <a:ln cap="flat" cmpd="sng" w="19050">
            <a:solidFill>
              <a:srgbClr val="701C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3934" y="147317"/>
            <a:ext cx="2259265" cy="1532634"/>
          </a:xfrm>
          <a:prstGeom prst="rect">
            <a:avLst/>
          </a:prstGeom>
          <a:noFill/>
          <a:ln cap="flat" cmpd="sng" w="19050">
            <a:solidFill>
              <a:srgbClr val="701C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1475" y="3510850"/>
            <a:ext cx="1813020" cy="1969964"/>
          </a:xfrm>
          <a:prstGeom prst="rect">
            <a:avLst/>
          </a:prstGeom>
          <a:noFill/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01539" y="3448789"/>
            <a:ext cx="1991837" cy="2094087"/>
          </a:xfrm>
          <a:prstGeom prst="rect">
            <a:avLst/>
          </a:prstGeom>
          <a:noFill/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59125" y="1708188"/>
            <a:ext cx="1868080" cy="1683817"/>
          </a:xfrm>
          <a:prstGeom prst="rect">
            <a:avLst/>
          </a:prstGeom>
          <a:noFill/>
          <a:ln cap="flat" cmpd="sng" w="28575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16310" y="1895096"/>
            <a:ext cx="2705915" cy="1182217"/>
          </a:xfrm>
          <a:prstGeom prst="rect">
            <a:avLst/>
          </a:prstGeom>
          <a:noFill/>
          <a:ln cap="flat" cmpd="sng" w="28575">
            <a:solidFill>
              <a:srgbClr val="761E8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9359" y="1708188"/>
            <a:ext cx="1727690" cy="1683825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16450" y="3556676"/>
            <a:ext cx="2118300" cy="2064540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03225" y="4005900"/>
            <a:ext cx="1654100" cy="1615335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51525" y="8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Quicksand"/>
                <a:ea typeface="Quicksand"/>
                <a:cs typeface="Quicksand"/>
                <a:sym typeface="Quicksand"/>
              </a:rPr>
              <a:t>Let’s make questions</a:t>
            </a:r>
            <a:endParaRPr b="1">
              <a:solidFill>
                <a:srgbClr val="0C343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125800" y="505550"/>
            <a:ext cx="874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Icebreaker: A word, A question. I say a word, you ask a question and </a:t>
            </a:r>
            <a:r>
              <a:rPr lang="en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vice versa</a:t>
            </a:r>
            <a:r>
              <a:rPr lang="en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Bitmoji Image"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5325" y="4096322"/>
            <a:ext cx="1618675" cy="161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/>
          <p:nvPr/>
        </p:nvSpPr>
        <p:spPr>
          <a:xfrm>
            <a:off x="279050" y="1192300"/>
            <a:ext cx="3711900" cy="2617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Closed &gt;&gt; Yes/No , So-so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Are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you happy? Yes, I am.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Do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you </a:t>
            </a:r>
            <a:r>
              <a:rPr lang="en" u="sng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like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pizza? 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Do 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you </a:t>
            </a:r>
            <a:r>
              <a:rPr lang="en" u="sng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have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many friends?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Does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she</a:t>
            </a:r>
            <a:r>
              <a:rPr lang="en" u="sng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like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bananas?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Can you..play the piano? Yes, I can/ No, I can’t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Would you play a game with me? 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4283625" y="1131238"/>
            <a:ext cx="4803300" cy="27396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Open &gt; Specific Information</a:t>
            </a:r>
            <a:endParaRPr b="1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What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do you like to do/doing?/</a:t>
            </a: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what time?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/what is?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Where</a:t>
            </a:r>
            <a:r>
              <a:rPr lang="en" u="sng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do 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you play games? </a:t>
            </a:r>
            <a:r>
              <a:rPr lang="en" u="sng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Where </a:t>
            </a:r>
            <a:r>
              <a:rPr lang="en" u="sng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is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your brother?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When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do you play games? </a:t>
            </a:r>
            <a:r>
              <a:rPr lang="en" u="sng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When is 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your meeting?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Why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do you play games? Why is your pet so cute?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Who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do you play games with? Who is your son? 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Whose</a:t>
            </a:r>
            <a:r>
              <a:rPr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 shoes are those? (De quién?)</a:t>
            </a:r>
            <a:endParaRPr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How often? How long? How many? How much? </a:t>
            </a:r>
            <a:endParaRPr b="1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5268400" y="4474667"/>
            <a:ext cx="2382300" cy="10881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Yes, I do - No, I don’t.</a:t>
            </a:r>
            <a:endParaRPr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Yes, I am - No, I’m not.</a:t>
            </a:r>
            <a:endParaRPr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Yes, I did - No, I didn’t. </a:t>
            </a:r>
            <a:endParaRPr i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106625" y="50750"/>
            <a:ext cx="30417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Quicksand"/>
                <a:ea typeface="Quicksand"/>
                <a:cs typeface="Quicksand"/>
                <a:sym typeface="Quicksand"/>
              </a:rPr>
              <a:t>A yes and a no</a:t>
            </a:r>
            <a:endParaRPr b="1">
              <a:solidFill>
                <a:srgbClr val="0B539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900" y="974498"/>
            <a:ext cx="2025226" cy="1619775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8775" y="3460419"/>
            <a:ext cx="2541250" cy="1694166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4025" y="974498"/>
            <a:ext cx="1412250" cy="1883000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4350" y="3621937"/>
            <a:ext cx="2541250" cy="1800650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6325" y="737149"/>
            <a:ext cx="1811625" cy="2503524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8793" y="2881725"/>
            <a:ext cx="1530751" cy="2288325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" name="Google Shape;142;p21"/>
          <p:cNvSpPr/>
          <p:nvPr/>
        </p:nvSpPr>
        <p:spPr>
          <a:xfrm>
            <a:off x="336725" y="1019525"/>
            <a:ext cx="1038300" cy="290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Ariel</a:t>
            </a:r>
            <a:endParaRPr/>
          </a:p>
        </p:txBody>
      </p:sp>
      <p:sp>
        <p:nvSpPr>
          <p:cNvPr id="143" name="Google Shape;143;p21"/>
          <p:cNvSpPr/>
          <p:nvPr/>
        </p:nvSpPr>
        <p:spPr>
          <a:xfrm>
            <a:off x="3641275" y="4733750"/>
            <a:ext cx="1038300" cy="290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Simba</a:t>
            </a:r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3891000" y="2590925"/>
            <a:ext cx="1038300" cy="290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Cinderella</a:t>
            </a: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7116925" y="2895725"/>
            <a:ext cx="1038300" cy="290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Golfo</a:t>
            </a:r>
            <a:endParaRPr/>
          </a:p>
        </p:txBody>
      </p:sp>
      <p:sp>
        <p:nvSpPr>
          <p:cNvPr id="146" name="Google Shape;146;p21"/>
          <p:cNvSpPr/>
          <p:nvPr/>
        </p:nvSpPr>
        <p:spPr>
          <a:xfrm>
            <a:off x="6726825" y="5024450"/>
            <a:ext cx="1038300" cy="290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Minions</a:t>
            </a:r>
            <a:endParaRPr/>
          </a:p>
        </p:txBody>
      </p:sp>
      <p:sp>
        <p:nvSpPr>
          <p:cNvPr id="147" name="Google Shape;147;p21"/>
          <p:cNvSpPr/>
          <p:nvPr/>
        </p:nvSpPr>
        <p:spPr>
          <a:xfrm>
            <a:off x="706150" y="4782400"/>
            <a:ext cx="1038300" cy="290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Woody</a:t>
            </a:r>
            <a:endParaRPr/>
          </a:p>
        </p:txBody>
      </p:sp>
      <p:sp>
        <p:nvSpPr>
          <p:cNvPr id="148" name="Google Shape;148;p21"/>
          <p:cNvSpPr txBox="1"/>
          <p:nvPr/>
        </p:nvSpPr>
        <p:spPr>
          <a:xfrm>
            <a:off x="2908950" y="102900"/>
            <a:ext cx="538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Think and write a sentence </a:t>
            </a: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these celebrities. Read it aloud. Ask a question to guess the secret celebrity.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